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1.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comments/comment2.xml" ContentType="application/vnd.openxmlformats-officedocument.presentationml.comments+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4"/>
  </p:notesMasterIdLst>
  <p:handoutMasterIdLst>
    <p:handoutMasterId r:id="rId115"/>
  </p:handoutMasterIdLst>
  <p:sldIdLst>
    <p:sldId id="364" r:id="rId2"/>
    <p:sldId id="387" r:id="rId3"/>
    <p:sldId id="471" r:id="rId4"/>
    <p:sldId id="265" r:id="rId5"/>
    <p:sldId id="348" r:id="rId6"/>
    <p:sldId id="388" r:id="rId7"/>
    <p:sldId id="366" r:id="rId8"/>
    <p:sldId id="368" r:id="rId9"/>
    <p:sldId id="470"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72" r:id="rId27"/>
    <p:sldId id="407" r:id="rId28"/>
    <p:sldId id="473" r:id="rId29"/>
    <p:sldId id="516" r:id="rId30"/>
    <p:sldId id="524" r:id="rId31"/>
    <p:sldId id="526" r:id="rId32"/>
    <p:sldId id="525" r:id="rId33"/>
    <p:sldId id="517" r:id="rId34"/>
    <p:sldId id="532" r:id="rId35"/>
    <p:sldId id="510" r:id="rId36"/>
    <p:sldId id="511" r:id="rId37"/>
    <p:sldId id="512" r:id="rId38"/>
    <p:sldId id="513" r:id="rId39"/>
    <p:sldId id="514" r:id="rId40"/>
    <p:sldId id="515" r:id="rId41"/>
    <p:sldId id="509" r:id="rId42"/>
    <p:sldId id="508" r:id="rId43"/>
    <p:sldId id="410" r:id="rId44"/>
    <p:sldId id="518" r:id="rId45"/>
    <p:sldId id="520" r:id="rId46"/>
    <p:sldId id="521" r:id="rId47"/>
    <p:sldId id="522" r:id="rId48"/>
    <p:sldId id="474" r:id="rId49"/>
    <p:sldId id="423" r:id="rId50"/>
    <p:sldId id="426" r:id="rId51"/>
    <p:sldId id="425" r:id="rId52"/>
    <p:sldId id="432" r:id="rId53"/>
    <p:sldId id="437" r:id="rId54"/>
    <p:sldId id="433" r:id="rId55"/>
    <p:sldId id="434" r:id="rId56"/>
    <p:sldId id="435" r:id="rId57"/>
    <p:sldId id="436" r:id="rId58"/>
    <p:sldId id="429" r:id="rId59"/>
    <p:sldId id="440" r:id="rId60"/>
    <p:sldId id="441" r:id="rId61"/>
    <p:sldId id="444" r:id="rId62"/>
    <p:sldId id="430" r:id="rId63"/>
    <p:sldId id="463" r:id="rId64"/>
    <p:sldId id="416" r:id="rId65"/>
    <p:sldId id="469" r:id="rId66"/>
    <p:sldId id="480" r:id="rId67"/>
    <p:sldId id="475" r:id="rId68"/>
    <p:sldId id="453" r:id="rId69"/>
    <p:sldId id="455" r:id="rId70"/>
    <p:sldId id="456" r:id="rId71"/>
    <p:sldId id="478" r:id="rId72"/>
    <p:sldId id="479" r:id="rId73"/>
    <p:sldId id="460" r:id="rId74"/>
    <p:sldId id="462" r:id="rId75"/>
    <p:sldId id="461" r:id="rId76"/>
    <p:sldId id="481" r:id="rId77"/>
    <p:sldId id="483" r:id="rId78"/>
    <p:sldId id="482" r:id="rId79"/>
    <p:sldId id="484" r:id="rId80"/>
    <p:sldId id="485" r:id="rId81"/>
    <p:sldId id="486" r:id="rId82"/>
    <p:sldId id="487" r:id="rId83"/>
    <p:sldId id="488" r:id="rId84"/>
    <p:sldId id="489" r:id="rId85"/>
    <p:sldId id="490" r:id="rId86"/>
    <p:sldId id="491" r:id="rId87"/>
    <p:sldId id="492" r:id="rId88"/>
    <p:sldId id="493" r:id="rId89"/>
    <p:sldId id="494" r:id="rId90"/>
    <p:sldId id="499" r:id="rId91"/>
    <p:sldId id="500" r:id="rId92"/>
    <p:sldId id="498" r:id="rId93"/>
    <p:sldId id="495" r:id="rId94"/>
    <p:sldId id="496" r:id="rId95"/>
    <p:sldId id="497" r:id="rId96"/>
    <p:sldId id="501" r:id="rId97"/>
    <p:sldId id="527" r:id="rId98"/>
    <p:sldId id="528" r:id="rId99"/>
    <p:sldId id="529" r:id="rId100"/>
    <p:sldId id="530" r:id="rId101"/>
    <p:sldId id="531" r:id="rId102"/>
    <p:sldId id="503" r:id="rId103"/>
    <p:sldId id="507" r:id="rId104"/>
    <p:sldId id="504" r:id="rId105"/>
    <p:sldId id="505" r:id="rId106"/>
    <p:sldId id="476" r:id="rId107"/>
    <p:sldId id="401" r:id="rId108"/>
    <p:sldId id="477" r:id="rId109"/>
    <p:sldId id="365" r:id="rId110"/>
    <p:sldId id="427" r:id="rId111"/>
    <p:sldId id="389" r:id="rId112"/>
    <p:sldId id="324" r:id="rId113"/>
  </p:sldIdLst>
  <p:sldSz cx="12192000" cy="6858000"/>
  <p:notesSz cx="6858000" cy="9144000"/>
  <p:custDataLst>
    <p:tags r:id="rId1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6" userDrawn="1">
          <p15:clr>
            <a:srgbClr val="A4A3A4"/>
          </p15:clr>
        </p15:guide>
        <p15:guide id="2" pos="717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8"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F7F9"/>
    <a:srgbClr val="9966FF"/>
    <a:srgbClr val="66CCFF"/>
    <a:srgbClr val="00FFFF"/>
    <a:srgbClr val="FF99FF"/>
    <a:srgbClr val="FFFF99"/>
    <a:srgbClr val="4F80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97" autoAdjust="0"/>
    <p:restoredTop sz="95256" autoAdjust="0"/>
  </p:normalViewPr>
  <p:slideViewPr>
    <p:cSldViewPr snapToGrid="0">
      <p:cViewPr varScale="1">
        <p:scale>
          <a:sx n="83" d="100"/>
          <a:sy n="83" d="100"/>
        </p:scale>
        <p:origin x="389" y="48"/>
      </p:cViewPr>
      <p:guideLst>
        <p:guide orient="horz" pos="2546"/>
        <p:guide pos="7174"/>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commentAuthors" Target="commentAuthor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notesMaster" Target="notesMasters/notesMaster1.xml"/><Relationship Id="rId119"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60</c:v>
                </c:pt>
                <c:pt idx="1">
                  <c:v>50</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40</c:v>
                </c:pt>
                <c:pt idx="1">
                  <c:v>50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4-12-10T23:25:57.045" idx="2">
    <p:pos x="12066" y="63"/>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2025/3/17</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svg>
</file>

<file path=ppt/media/image110.png>
</file>

<file path=ppt/media/image111.png>
</file>

<file path=ppt/media/image112.png>
</file>

<file path=ppt/media/image113.png>
</file>

<file path=ppt/media/image114.png>
</file>

<file path=ppt/media/image115.png>
</file>

<file path=ppt/media/image116.jpg>
</file>

<file path=ppt/media/image117.jpeg>
</file>

<file path=ppt/media/image118.png>
</file>

<file path=ppt/media/image119.jpg>
</file>

<file path=ppt/media/image12.png>
</file>

<file path=ppt/media/image120.jpeg>
</file>

<file path=ppt/media/image121.png>
</file>

<file path=ppt/media/image122.jpg>
</file>

<file path=ppt/media/image123.jpeg>
</file>

<file path=ppt/media/image123.png>
</file>

<file path=ppt/media/image124.png>
</file>

<file path=ppt/media/image125.jpg>
</file>

<file path=ppt/media/image126.png>
</file>

<file path=ppt/media/image127.png>
</file>

<file path=ppt/media/image128.png>
</file>

<file path=ppt/media/image129.jpeg>
</file>

<file path=ppt/media/image13.png>
</file>

<file path=ppt/media/image130.jpg>
</file>

<file path=ppt/media/image130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1.png>
</file>

<file path=ppt/media/image72.jpg>
</file>

<file path=ppt/media/image73.png>
</file>

<file path=ppt/media/image74.jp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jpeg>
</file>

<file path=ppt/media/image83.png>
</file>

<file path=ppt/media/image84.png>
</file>

<file path=ppt/media/image85.jpeg>
</file>

<file path=ppt/media/image86.png>
</file>

<file path=ppt/media/image87.png>
</file>

<file path=ppt/media/image88.png>
</file>

<file path=ppt/media/image89.png>
</file>

<file path=ppt/media/image9.png>
</file>

<file path=ppt/media/image90.png>
</file>

<file path=ppt/media/image91.png>
</file>

<file path=ppt/media/image92.jpg>
</file>

<file path=ppt/media/image93.jpg>
</file>

<file path=ppt/media/image94.jpg>
</file>

<file path=ppt/media/image95.jp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2025/3/17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3B354-5987-0B68-AFC6-96FCBD86C58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212E63-121F-F2ED-FBEF-D44F364C8FB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32FD71B-A40D-A44B-BF6E-B7AF7EE2FC06}"/>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BDBCF60-58E8-0678-5A20-CABF42D606E2}"/>
              </a:ext>
            </a:extLst>
          </p:cNvPr>
          <p:cNvSpPr>
            <a:spLocks noGrp="1"/>
          </p:cNvSpPr>
          <p:nvPr>
            <p:ph type="sldNum" sz="quarter" idx="10"/>
          </p:nvPr>
        </p:nvSpPr>
        <p:spPr/>
        <p:txBody>
          <a:bodyPr/>
          <a:lstStyle/>
          <a:p>
            <a:fld id="{AB2A0F9D-3357-4A94-85C8-3B842B870DC6}" type="slidenum">
              <a:rPr lang="zh-CN" altLang="en-US" smtClean="0"/>
              <a:t>100</a:t>
            </a:fld>
            <a:endParaRPr lang="zh-CN" altLang="en-US"/>
          </a:p>
        </p:txBody>
      </p:sp>
    </p:spTree>
    <p:extLst>
      <p:ext uri="{BB962C8B-B14F-4D97-AF65-F5344CB8AC3E}">
        <p14:creationId xmlns:p14="http://schemas.microsoft.com/office/powerpoint/2010/main" val="238497234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210632-D1F9-E00B-5E0E-5C3904DE5A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59CED5-4573-65FA-A199-751BC498A5C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60123A-915B-6BEA-6C0A-A8B52860E86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256F21F-F4DF-6B96-E8DB-1D4F560F9C60}"/>
              </a:ext>
            </a:extLst>
          </p:cNvPr>
          <p:cNvSpPr>
            <a:spLocks noGrp="1"/>
          </p:cNvSpPr>
          <p:nvPr>
            <p:ph type="sldNum" sz="quarter" idx="10"/>
          </p:nvPr>
        </p:nvSpPr>
        <p:spPr/>
        <p:txBody>
          <a:bodyPr/>
          <a:lstStyle/>
          <a:p>
            <a:fld id="{AB2A0F9D-3357-4A94-85C8-3B842B870DC6}" type="slidenum">
              <a:rPr lang="zh-CN" altLang="en-US" smtClean="0"/>
              <a:t>101</a:t>
            </a:fld>
            <a:endParaRPr lang="zh-CN" altLang="en-US"/>
          </a:p>
        </p:txBody>
      </p:sp>
    </p:spTree>
    <p:extLst>
      <p:ext uri="{BB962C8B-B14F-4D97-AF65-F5344CB8AC3E}">
        <p14:creationId xmlns:p14="http://schemas.microsoft.com/office/powerpoint/2010/main" val="272449936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102</a:t>
            </a:fld>
            <a:endParaRPr lang="zh-CN" altLang="en-US"/>
          </a:p>
        </p:txBody>
      </p:sp>
    </p:spTree>
    <p:extLst>
      <p:ext uri="{BB962C8B-B14F-4D97-AF65-F5344CB8AC3E}">
        <p14:creationId xmlns:p14="http://schemas.microsoft.com/office/powerpoint/2010/main" val="290412333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dirty="0"/>
              <a:t>在</a:t>
            </a:r>
            <a:r>
              <a:rPr lang="en-US" altLang="zh-TW" dirty="0"/>
              <a:t>Sampler</a:t>
            </a:r>
            <a:r>
              <a:rPr lang="zh-TW" altLang="en-US" dirty="0"/>
              <a:t>啟動時，當</a:t>
            </a:r>
            <a:r>
              <a:rPr lang="en-US" altLang="zh-TW" dirty="0" err="1"/>
              <a:t>shake_out</a:t>
            </a:r>
            <a:r>
              <a:rPr lang="zh-TW" altLang="en-US" dirty="0"/>
              <a:t>資料被</a:t>
            </a:r>
            <a:r>
              <a:rPr lang="en-US" altLang="zh-TW" dirty="0"/>
              <a:t>Sampler</a:t>
            </a:r>
            <a:r>
              <a:rPr lang="zh-TW" altLang="en-US" dirty="0"/>
              <a:t>接收後 </a:t>
            </a:r>
            <a:r>
              <a:rPr lang="en-US" altLang="zh-TW" dirty="0"/>
              <a:t>(</a:t>
            </a:r>
            <a:r>
              <a:rPr lang="zh-TW" altLang="en-US" dirty="0"/>
              <a:t>等同於</a:t>
            </a:r>
            <a:r>
              <a:rPr lang="en-US" altLang="zh-TW" dirty="0"/>
              <a:t>Sampler</a:t>
            </a:r>
            <a:r>
              <a:rPr lang="zh-TW" altLang="en-US" dirty="0"/>
              <a:t>接收到</a:t>
            </a:r>
            <a:r>
              <a:rPr lang="en-US" altLang="zh-TW" dirty="0" err="1"/>
              <a:t>sampler_in_ready</a:t>
            </a:r>
            <a:r>
              <a:rPr lang="zh-TW" altLang="en-US" dirty="0"/>
              <a:t>一個</a:t>
            </a:r>
            <a:r>
              <a:rPr lang="en-US" altLang="zh-TW" dirty="0"/>
              <a:t>pulse</a:t>
            </a:r>
            <a:r>
              <a:rPr lang="zh-TW" altLang="en-US" dirty="0"/>
              <a:t>的信號</a:t>
            </a:r>
            <a:r>
              <a:rPr lang="en-US" altLang="zh-TW" dirty="0"/>
              <a:t>)</a:t>
            </a:r>
            <a:r>
              <a:rPr lang="zh-TW" altLang="en-US" dirty="0"/>
              <a:t>，馬上進行</a:t>
            </a:r>
            <a:r>
              <a:rPr lang="en-US" altLang="zh-TW" dirty="0" err="1"/>
              <a:t>squueze</a:t>
            </a:r>
            <a:r>
              <a:rPr lang="zh-TW" altLang="en-US" dirty="0"/>
              <a:t>的動作，當接收到</a:t>
            </a:r>
            <a:r>
              <a:rPr lang="en-US" altLang="zh-TW" dirty="0"/>
              <a:t>squeeze</a:t>
            </a:r>
            <a:r>
              <a:rPr lang="zh-TW" altLang="en-US" dirty="0"/>
              <a:t>信號是可以立馬傳送出去有效的</a:t>
            </a:r>
            <a:r>
              <a:rPr lang="en-US" altLang="zh-TW" dirty="0" err="1"/>
              <a:t>shake_out</a:t>
            </a:r>
            <a:r>
              <a:rPr lang="zh-TW" altLang="en-US" dirty="0"/>
              <a:t>資料。</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103</a:t>
            </a:fld>
            <a:endParaRPr lang="zh-CN" altLang="en-US"/>
          </a:p>
        </p:txBody>
      </p:sp>
    </p:spTree>
    <p:extLst>
      <p:ext uri="{BB962C8B-B14F-4D97-AF65-F5344CB8AC3E}">
        <p14:creationId xmlns:p14="http://schemas.microsoft.com/office/powerpoint/2010/main" val="379185950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228600" indent="-228600" algn="l">
              <a:spcBef>
                <a:spcPts val="600"/>
              </a:spcBef>
              <a:spcAft>
                <a:spcPts val="600"/>
              </a:spcAft>
              <a:buFont typeface="+mj-lt"/>
              <a:buAutoNum type="arabicPeriod"/>
            </a:pPr>
            <a:r>
              <a:rPr lang="zh-TW" altLang="en-US" dirty="0"/>
              <a:t>整合</a:t>
            </a:r>
            <a:r>
              <a:rPr lang="en-US" altLang="zh-TW" dirty="0"/>
              <a:t>Sampler</a:t>
            </a:r>
            <a:r>
              <a:rPr lang="zh-TW" altLang="en-US" dirty="0"/>
              <a:t>中的</a:t>
            </a:r>
            <a:r>
              <a:rPr lang="en-US" altLang="zh-TW" dirty="0"/>
              <a:t>4</a:t>
            </a:r>
            <a:r>
              <a:rPr lang="zh-TW" altLang="en-US" dirty="0"/>
              <a:t>個</a:t>
            </a:r>
            <a:r>
              <a:rPr lang="en-US" altLang="zh-TW" dirty="0"/>
              <a:t>module</a:t>
            </a:r>
          </a:p>
          <a:p>
            <a:pPr marL="228600" indent="-228600" algn="l">
              <a:spcBef>
                <a:spcPts val="600"/>
              </a:spcBef>
              <a:spcAft>
                <a:spcPts val="600"/>
              </a:spcAft>
              <a:buFont typeface="+mj-lt"/>
              <a:buAutoNum type="arabicPeriod"/>
            </a:pPr>
            <a:r>
              <a:rPr lang="zh-TW" altLang="en-US" dirty="0"/>
              <a:t>將</a:t>
            </a:r>
            <a:r>
              <a:rPr lang="en-US" altLang="zh-TW" dirty="0"/>
              <a:t>Sampler</a:t>
            </a:r>
            <a:r>
              <a:rPr lang="zh-TW" altLang="en-US" dirty="0"/>
              <a:t>當中取樣的多工器換成右移暫存器</a:t>
            </a:r>
            <a:endParaRPr lang="en-US" altLang="zh-TW" dirty="0"/>
          </a:p>
          <a:p>
            <a:pPr marL="228600" indent="-228600" algn="l">
              <a:spcBef>
                <a:spcPts val="600"/>
              </a:spcBef>
              <a:spcAft>
                <a:spcPts val="600"/>
              </a:spcAft>
              <a:buFont typeface="+mj-lt"/>
              <a:buAutoNum type="arabicPeriod"/>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104</a:t>
            </a:fld>
            <a:endParaRPr lang="zh-CN" altLang="en-US"/>
          </a:p>
        </p:txBody>
      </p:sp>
    </p:spTree>
    <p:extLst>
      <p:ext uri="{BB962C8B-B14F-4D97-AF65-F5344CB8AC3E}">
        <p14:creationId xmlns:p14="http://schemas.microsoft.com/office/powerpoint/2010/main" val="285472152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en-US" altLang="zh-TW" dirty="0"/>
              <a:t>data mem</a:t>
            </a:r>
            <a:r>
              <a:rPr lang="zh-TW" altLang="en-US" dirty="0"/>
              <a:t>中的</a:t>
            </a:r>
            <a:r>
              <a:rPr lang="en-US" altLang="zh-TW" dirty="0"/>
              <a:t>s2</a:t>
            </a:r>
            <a:r>
              <a:rPr lang="zh-TW" altLang="en-US" dirty="0"/>
              <a:t>可以改成</a:t>
            </a:r>
            <a:r>
              <a:rPr lang="en-US" altLang="zh-TW" dirty="0"/>
              <a:t>3</a:t>
            </a:r>
            <a:r>
              <a:rPr lang="zh-TW" altLang="en-US" dirty="0"/>
              <a:t>位元寬度的記憶體，因為不需要做</a:t>
            </a:r>
            <a:r>
              <a:rPr lang="en-US" altLang="zh-TW" dirty="0"/>
              <a:t>NTT</a:t>
            </a:r>
            <a:r>
              <a:rPr lang="zh-TW" altLang="en-US" dirty="0"/>
              <a:t>，所以可以在由</a:t>
            </a:r>
            <a:r>
              <a:rPr lang="en-US" altLang="zh-TW" dirty="0"/>
              <a:t>data mem</a:t>
            </a:r>
            <a:r>
              <a:rPr lang="zh-TW" altLang="en-US" dirty="0"/>
              <a:t>提去資料時再做</a:t>
            </a:r>
            <a:r>
              <a:rPr lang="en-US" altLang="zh-TW" dirty="0" err="1"/>
              <a:t>Width_Expansion</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105</a:t>
            </a:fld>
            <a:endParaRPr lang="zh-CN" altLang="en-US"/>
          </a:p>
        </p:txBody>
      </p:sp>
    </p:spTree>
    <p:extLst>
      <p:ext uri="{BB962C8B-B14F-4D97-AF65-F5344CB8AC3E}">
        <p14:creationId xmlns:p14="http://schemas.microsoft.com/office/powerpoint/2010/main" val="192592142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8C883-C996-DAEA-AD36-E1DBDEE57A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4E965-428D-863E-FFA9-5E30FD8E47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2B96EB2-29B3-9FF1-EFBF-7A6D6A0F06F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5ED8769-4804-C465-C4D3-1AE84CA77B95}"/>
              </a:ext>
            </a:extLst>
          </p:cNvPr>
          <p:cNvSpPr>
            <a:spLocks noGrp="1"/>
          </p:cNvSpPr>
          <p:nvPr>
            <p:ph type="sldNum" sz="quarter" idx="10"/>
          </p:nvPr>
        </p:nvSpPr>
        <p:spPr/>
        <p:txBody>
          <a:bodyPr/>
          <a:lstStyle/>
          <a:p>
            <a:fld id="{F4F633F3-5D0E-4770-8750-05DED033C41B}" type="slidenum">
              <a:rPr lang="zh-CN" altLang="en-US" smtClean="0"/>
              <a:t>106</a:t>
            </a:fld>
            <a:endParaRPr lang="zh-CN" altLang="en-US"/>
          </a:p>
        </p:txBody>
      </p:sp>
    </p:spTree>
    <p:extLst>
      <p:ext uri="{BB962C8B-B14F-4D97-AF65-F5344CB8AC3E}">
        <p14:creationId xmlns:p14="http://schemas.microsoft.com/office/powerpoint/2010/main" val="345867985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107</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108</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109</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110</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111</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112</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9F904-FC9F-8EA6-482D-7BF35C082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97822D-C551-D5DC-374F-B7E0293003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D175E7-EB66-AF7F-46CC-850FE85A497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A5C821D-7E64-6C95-F7C3-814E03FE6F1F}"/>
              </a:ext>
            </a:extLst>
          </p:cNvPr>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111889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這個結構有助於將計算拆分為較小的部分，提高計算效率。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11005841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ECA0D-E557-4372-65AC-0D85A47467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0AA00D6-FF26-206B-F792-5B6CE10681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7718338-3B67-5256-CA6E-F838A249C57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8AA692E0-390D-43EC-8BEC-9C838CE36503}"/>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4147313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6023767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CN" dirty="0"/>
              <a:t>NTT_INTT testbench</a:t>
            </a:r>
            <a:r>
              <a:rPr lang="zh-TW" altLang="en-US" dirty="0"/>
              <a:t>使用指南</a:t>
            </a:r>
            <a:r>
              <a:rPr lang="en-US" altLang="zh-TW" dirty="0"/>
              <a:t>:</a:t>
            </a:r>
            <a:br>
              <a:rPr lang="en-US" altLang="zh-TW" dirty="0"/>
            </a:br>
            <a:br>
              <a:rPr lang="en-US" altLang="zh-TW" dirty="0"/>
            </a:br>
            <a:r>
              <a:rPr lang="zh-TW" altLang="en-US" dirty="0"/>
              <a:t>調整</a:t>
            </a:r>
            <a:r>
              <a:rPr lang="en-US" altLang="zh-TW" dirty="0"/>
              <a:t>mode </a:t>
            </a:r>
            <a:r>
              <a:rPr lang="en-US" altLang="zh-TW" dirty="0">
                <a:sym typeface="Wingdings" panose="05000000000000000000" pitchFamily="2" charset="2"/>
              </a:rPr>
              <a:t> 0 : NTT mode / 1 : INTT mode</a:t>
            </a:r>
          </a:p>
          <a:p>
            <a:endParaRPr lang="en-US" altLang="zh-CN" dirty="0">
              <a:sym typeface="Wingdings" panose="05000000000000000000" pitchFamily="2" charset="2"/>
            </a:endParaRPr>
          </a:p>
          <a:p>
            <a:r>
              <a:rPr lang="zh-TW" altLang="en-US" dirty="0"/>
              <a:t>調整讀取測試資料 </a:t>
            </a:r>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NTT : s1_0 / INTT : s1_Hat_0</a:t>
            </a:r>
          </a:p>
          <a:p>
            <a:endParaRPr lang="en-US" altLang="zh-TW" dirty="0">
              <a:sym typeface="Wingdings" panose="05000000000000000000" pitchFamily="2" charset="2"/>
            </a:endParaRPr>
          </a:p>
          <a:p>
            <a:r>
              <a:rPr lang="zh-TW" altLang="en-US" dirty="0">
                <a:sym typeface="Wingdings" panose="05000000000000000000" pitchFamily="2" charset="2"/>
              </a:rPr>
              <a:t>調整測試資料輸入模式 </a:t>
            </a:r>
            <a:r>
              <a:rPr lang="en-US" altLang="zh-TW" dirty="0">
                <a:sym typeface="Wingdings" panose="05000000000000000000" pitchFamily="2" charset="2"/>
              </a:rPr>
              <a:t> 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+ 128 / I</a:t>
            </a:r>
            <a:r>
              <a:rPr lang="en-US" altLang="zh-TW" dirty="0">
                <a:sym typeface="Wingdings" panose="05000000000000000000" pitchFamily="2" charset="2"/>
              </a:rPr>
              <a:t>NTT :   </a:t>
            </a:r>
            <a:r>
              <a:rPr lang="en-US" altLang="zh-TW" sz="1200" b="0" kern="1200" dirty="0" err="1">
                <a:solidFill>
                  <a:schemeClr val="tx1"/>
                </a:solidFill>
                <a:effectLst/>
                <a:latin typeface="+mn-lt"/>
                <a:ea typeface="+mn-ea"/>
                <a:cs typeface="+mn-cs"/>
              </a:rPr>
              <a:t>addr_a</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a:t>
            </a:r>
            <a:r>
              <a:rPr lang="en-US" altLang="zh-TW" sz="1200" b="0" kern="1200" dirty="0" err="1">
                <a:solidFill>
                  <a:schemeClr val="tx1"/>
                </a:solidFill>
                <a:effectLst/>
                <a:latin typeface="+mn-lt"/>
                <a:ea typeface="+mn-ea"/>
                <a:cs typeface="+mn-cs"/>
              </a:rPr>
              <a:t>addr_b</a:t>
            </a:r>
            <a:r>
              <a:rPr lang="en-US" altLang="zh-TW" sz="1200" b="0" kern="1200" dirty="0">
                <a:solidFill>
                  <a:schemeClr val="tx1"/>
                </a:solidFill>
                <a:effectLst/>
                <a:latin typeface="+mn-lt"/>
                <a:ea typeface="+mn-ea"/>
                <a:cs typeface="+mn-cs"/>
              </a:rPr>
              <a:t> = </a:t>
            </a:r>
            <a:r>
              <a:rPr lang="en-US" altLang="zh-TW" sz="1200" b="0" kern="1200" dirty="0" err="1">
                <a:solidFill>
                  <a:schemeClr val="tx1"/>
                </a:solidFill>
                <a:effectLst/>
                <a:latin typeface="+mn-lt"/>
                <a:ea typeface="+mn-ea"/>
                <a:cs typeface="+mn-cs"/>
              </a:rPr>
              <a:t>i</a:t>
            </a:r>
            <a:r>
              <a:rPr lang="en-US" altLang="zh-TW" sz="1200" b="0" kern="1200" dirty="0">
                <a:solidFill>
                  <a:schemeClr val="tx1"/>
                </a:solidFill>
                <a:effectLst/>
                <a:latin typeface="+mn-lt"/>
                <a:ea typeface="+mn-ea"/>
                <a:cs typeface="+mn-cs"/>
              </a:rPr>
              <a:t> * 2+ 1</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3019560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6</a:t>
            </a:r>
            <a:r>
              <a:rPr lang="zh-TW" altLang="en-US" dirty="0"/>
              <a:t>級最後的上下兩個輸出與</a:t>
            </a:r>
            <a:r>
              <a:rPr lang="en-US" altLang="zh-TW" dirty="0"/>
              <a:t>golden data</a:t>
            </a:r>
            <a:r>
              <a:rPr lang="zh-TW" altLang="en-US" dirty="0"/>
              <a:t>相同</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3075813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25128763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右邊兩個紅框表示了第</a:t>
            </a:r>
            <a:r>
              <a:rPr lang="en-US" altLang="zh-TW" dirty="0"/>
              <a:t>8</a:t>
            </a:r>
            <a:r>
              <a:rPr lang="zh-TW" altLang="en-US" dirty="0"/>
              <a:t>級</a:t>
            </a:r>
            <a:r>
              <a:rPr lang="en-US" altLang="zh-TW" dirty="0"/>
              <a:t>(</a:t>
            </a:r>
            <a:r>
              <a:rPr lang="zh-TW" altLang="en-US" dirty="0"/>
              <a:t>最後一級</a:t>
            </a:r>
            <a:r>
              <a:rPr lang="en-US" altLang="zh-TW" dirty="0"/>
              <a:t>)</a:t>
            </a:r>
            <a:r>
              <a:rPr lang="zh-TW" altLang="en-US" dirty="0"/>
              <a:t>最後的上下兩個輸出與</a:t>
            </a:r>
            <a:r>
              <a:rPr lang="en-US" altLang="zh-TW" dirty="0"/>
              <a:t>golden data</a:t>
            </a:r>
            <a:r>
              <a:rPr lang="zh-TW" altLang="en-US" dirty="0"/>
              <a:t>相同</a:t>
            </a:r>
            <a:br>
              <a:rPr lang="en-US" altLang="zh-TW" dirty="0"/>
            </a:br>
            <a:r>
              <a:rPr lang="zh-TW" altLang="en-US" dirty="0"/>
              <a:t>左邊兩個紅框表示了第</a:t>
            </a:r>
            <a:r>
              <a:rPr lang="en-US" altLang="zh-TW" dirty="0"/>
              <a:t>5</a:t>
            </a:r>
            <a:r>
              <a:rPr lang="zh-TW" altLang="en-US" dirty="0"/>
              <a:t>級中間的上下兩個輸出與</a:t>
            </a:r>
            <a:r>
              <a:rPr lang="en-US" altLang="zh-TW" dirty="0"/>
              <a:t>golden data</a:t>
            </a:r>
            <a:r>
              <a:rPr lang="zh-TW" altLang="en-US" dirty="0"/>
              <a:t>相同</a:t>
            </a:r>
            <a:br>
              <a:rPr lang="en-US" altLang="zh-TW" dirty="0"/>
            </a:b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84200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用上頁提到的使用利用關係式</a:t>
            </a:r>
            <a:r>
              <a:rPr lang="en-US" altLang="zh-TW" dirty="0"/>
              <a:t>2^23 ≡2^13 −1 mod q</a:t>
            </a:r>
            <a:r>
              <a:rPr lang="zh-TW" altLang="en-US" dirty="0"/>
              <a:t>遞迴拆解來進行</a:t>
            </a:r>
            <a:r>
              <a:rPr lang="en-US" altLang="zh-TW" dirty="0"/>
              <a:t>Modular Reduction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6755458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15510597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8276545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為了將每個</a:t>
            </a:r>
            <a:r>
              <a:rPr lang="en-US" altLang="zh-TW" dirty="0"/>
              <a:t>stage BU</a:t>
            </a:r>
            <a:r>
              <a:rPr lang="zh-TW" altLang="en-US" dirty="0"/>
              <a:t>的輸出進行</a:t>
            </a:r>
            <a:r>
              <a:rPr lang="en-US" altLang="zh-TW" dirty="0" err="1"/>
              <a:t>reodering</a:t>
            </a:r>
            <a:r>
              <a:rPr lang="zh-TW" altLang="en-US" dirty="0"/>
              <a:t>對應蝶型架構</a:t>
            </a: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dirty="0"/>
          </a:p>
          <a:p>
            <a:r>
              <a:rPr lang="zh-TW" altLang="en-US" dirty="0"/>
              <a:t>在</a:t>
            </a:r>
            <a:r>
              <a:rPr lang="en-US" altLang="zh-TW" dirty="0"/>
              <a:t>NTT_INTT</a:t>
            </a:r>
            <a:r>
              <a:rPr lang="zh-TW" altLang="en-US" dirty="0"/>
              <a:t>當中共有</a:t>
            </a:r>
            <a:r>
              <a:rPr lang="en-US" altLang="zh-TW" dirty="0"/>
              <a:t>7</a:t>
            </a:r>
            <a:r>
              <a:rPr lang="zh-TW" altLang="en-US" dirty="0"/>
              <a:t>個</a:t>
            </a:r>
            <a:r>
              <a:rPr lang="en-US" altLang="zh-TW" dirty="0"/>
              <a:t>RU</a:t>
            </a:r>
            <a:br>
              <a:rPr lang="en-US" altLang="zh-TW" dirty="0"/>
            </a:br>
            <a:br>
              <a:rPr lang="en-US" altLang="zh-TW" dirty="0"/>
            </a:br>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 </a:t>
            </a:r>
            <a:br>
              <a:rPr lang="en-US" altLang="zh-TW" dirty="0"/>
            </a:br>
            <a:r>
              <a:rPr lang="zh-TW" altLang="en-US" dirty="0"/>
              <a:t>在</a:t>
            </a:r>
            <a:r>
              <a:rPr lang="en-US" altLang="zh-TW" dirty="0"/>
              <a:t>INTT</a:t>
            </a:r>
            <a:r>
              <a:rPr lang="zh-TW" altLang="en-US" dirty="0"/>
              <a:t>當中公式為 </a:t>
            </a:r>
            <a:r>
              <a:rPr lang="en-US" altLang="zh-TW" dirty="0"/>
              <a:t>stage depth = 2*(stage num – 1)</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zh-TW" altLang="en-US" dirty="0"/>
              <a:t>在</a:t>
            </a:r>
            <a:r>
              <a:rPr lang="en-US" altLang="zh-TW" dirty="0"/>
              <a:t>INTT</a:t>
            </a:r>
            <a:r>
              <a:rPr lang="zh-TW" altLang="en-US" dirty="0"/>
              <a:t>當中公式為 </a:t>
            </a:r>
            <a:r>
              <a:rPr lang="en-US" altLang="zh-TW" dirty="0"/>
              <a:t>stage depth = 2*(stage num – 1)</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14529598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48</a:t>
            </a:fld>
            <a:endParaRPr lang="zh-CN" altLang="en-US"/>
          </a:p>
        </p:txBody>
      </p:sp>
    </p:spTree>
    <p:extLst>
      <p:ext uri="{BB962C8B-B14F-4D97-AF65-F5344CB8AC3E}">
        <p14:creationId xmlns:p14="http://schemas.microsoft.com/office/powerpoint/2010/main" val="34422762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pPr lvl="0"/>
            <a:r>
              <a:rPr lang="zh-TW" altLang="zh-TW" sz="1200" kern="1200" dirty="0">
                <a:solidFill>
                  <a:schemeClr val="tx1"/>
                </a:solidFill>
                <a:effectLst/>
                <a:latin typeface="+mn-lt"/>
                <a:ea typeface="+mn-ea"/>
                <a:cs typeface="+mn-cs"/>
              </a:rPr>
              <a:t>任意長度的明文輸入、可變長度的雜湊值輸出。</a:t>
            </a:r>
            <a:endParaRPr lang="en-US" altLang="zh-TW" sz="1200" kern="1200" dirty="0">
              <a:solidFill>
                <a:schemeClr val="tx1"/>
              </a:solidFill>
              <a:effectLst/>
              <a:latin typeface="+mn-lt"/>
              <a:ea typeface="+mn-ea"/>
              <a:cs typeface="+mn-cs"/>
            </a:endParaRPr>
          </a:p>
          <a:p>
            <a:pPr lvl="0"/>
            <a:r>
              <a:rPr lang="zh-TW" altLang="zh-TW" sz="1200" b="0" kern="1200" dirty="0">
                <a:solidFill>
                  <a:schemeClr val="tx1"/>
                </a:solidFill>
                <a:effectLst/>
                <a:latin typeface="+mn-lt"/>
                <a:ea typeface="+mn-ea"/>
                <a:cs typeface="+mn-cs"/>
              </a:rPr>
              <a:t>強碰撞防禦</a:t>
            </a:r>
            <a:r>
              <a:rPr lang="en-US" altLang="zh-TW" sz="1200" b="0" kern="1200" dirty="0">
                <a:solidFill>
                  <a:schemeClr val="tx1"/>
                </a:solidFill>
                <a:effectLst/>
                <a:latin typeface="+mn-lt"/>
                <a:ea typeface="+mn-ea"/>
                <a:cs typeface="+mn-cs"/>
              </a:rPr>
              <a:t>(Collision resistance</a:t>
            </a:r>
            <a:r>
              <a:rPr lang="zh-TW" altLang="zh-TW" sz="1200" b="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strong collision resistant</a:t>
            </a:r>
            <a:r>
              <a:rPr lang="en-US" altLang="zh-TW" sz="1200" b="0" kern="1200" dirty="0">
                <a:solidFill>
                  <a:schemeClr val="tx1"/>
                </a:solidFill>
                <a:effectLst/>
                <a:latin typeface="+mn-lt"/>
                <a:ea typeface="+mn-ea"/>
                <a:cs typeface="+mn-cs"/>
              </a:rPr>
              <a:t>)</a:t>
            </a:r>
            <a:r>
              <a:rPr lang="zh-TW" altLang="zh-TW" sz="1200" b="0" kern="1200" dirty="0">
                <a:solidFill>
                  <a:schemeClr val="tx1"/>
                </a:solidFill>
                <a:effectLst/>
                <a:latin typeface="+mn-lt"/>
                <a:ea typeface="+mn-ea"/>
                <a:cs typeface="+mn-cs"/>
              </a:rPr>
              <a:t>：</a:t>
            </a:r>
            <a:r>
              <a:rPr lang="zh-TW" altLang="zh-TW" sz="1200" kern="1200" dirty="0">
                <a:solidFill>
                  <a:schemeClr val="tx1"/>
                </a:solidFill>
                <a:effectLst/>
                <a:latin typeface="+mn-lt"/>
                <a:ea typeface="+mn-ea"/>
                <a:cs typeface="+mn-cs"/>
              </a:rPr>
              <a:t>就是很難找到兩個不同的明文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和</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，使得</a:t>
            </a:r>
            <a:r>
              <a:rPr lang="en-US" altLang="zh-TW" sz="1200" kern="1200" dirty="0">
                <a:solidFill>
                  <a:schemeClr val="tx1"/>
                </a:solidFill>
                <a:effectLst/>
                <a:latin typeface="+mn-lt"/>
                <a:ea typeface="+mn-ea"/>
                <a:cs typeface="+mn-cs"/>
              </a:rPr>
              <a:t>h (m1) = h (m2) </a:t>
            </a:r>
            <a:r>
              <a:rPr lang="zh-TW" altLang="zh-TW" sz="1200" kern="1200" dirty="0">
                <a:solidFill>
                  <a:schemeClr val="tx1"/>
                </a:solidFill>
                <a:effectLst/>
                <a:latin typeface="+mn-lt"/>
                <a:ea typeface="+mn-ea"/>
                <a:cs typeface="+mn-cs"/>
              </a:rPr>
              <a:t>它們的雜湊值是相同的。</a:t>
            </a:r>
          </a:p>
          <a:p>
            <a:pPr lvl="0"/>
            <a:r>
              <a:rPr lang="zh-TW" altLang="zh-TW" sz="1200" kern="1200" dirty="0">
                <a:solidFill>
                  <a:schemeClr val="tx1"/>
                </a:solidFill>
                <a:effectLst/>
                <a:latin typeface="+mn-lt"/>
                <a:ea typeface="+mn-ea"/>
                <a:cs typeface="+mn-cs"/>
              </a:rPr>
              <a:t>原像防禦（</a:t>
            </a:r>
            <a:r>
              <a:rPr lang="en-US" altLang="zh-TW" sz="1200" kern="1200" dirty="0">
                <a:solidFill>
                  <a:schemeClr val="tx1"/>
                </a:solidFill>
                <a:effectLst/>
                <a:latin typeface="+mn-lt"/>
                <a:ea typeface="+mn-ea"/>
                <a:cs typeface="+mn-cs"/>
              </a:rPr>
              <a:t>Preimage resistant</a:t>
            </a:r>
            <a:r>
              <a:rPr lang="zh-TW" altLang="zh-TW" sz="1200" kern="1200" dirty="0">
                <a:solidFill>
                  <a:schemeClr val="tx1"/>
                </a:solidFill>
                <a:effectLst/>
                <a:latin typeface="+mn-lt"/>
                <a:ea typeface="+mn-ea"/>
                <a:cs typeface="+mn-cs"/>
              </a:rPr>
              <a:t>）為單向性</a:t>
            </a:r>
            <a:r>
              <a:rPr lang="en-US" altLang="zh-TW" sz="1200" kern="1200" dirty="0">
                <a:solidFill>
                  <a:schemeClr val="tx1"/>
                </a:solidFill>
                <a:effectLst/>
                <a:latin typeface="+mn-lt"/>
                <a:ea typeface="+mn-ea"/>
                <a:cs typeface="+mn-cs"/>
              </a:rPr>
              <a:t>( one-way property )</a:t>
            </a:r>
            <a:r>
              <a:rPr lang="zh-TW" altLang="zh-TW" sz="1200" kern="1200" dirty="0">
                <a:solidFill>
                  <a:schemeClr val="tx1"/>
                </a:solidFill>
                <a:effectLst/>
                <a:latin typeface="+mn-lt"/>
                <a:ea typeface="+mn-ea"/>
                <a:cs typeface="+mn-cs"/>
              </a:rPr>
              <a:t>，即無法利用雜湊值回推明文的內容。</a:t>
            </a:r>
          </a:p>
          <a:p>
            <a:pPr lvl="0"/>
            <a:r>
              <a:rPr lang="zh-TW" altLang="zh-TW" sz="1200" kern="1200" dirty="0">
                <a:solidFill>
                  <a:schemeClr val="tx1"/>
                </a:solidFill>
                <a:effectLst/>
                <a:latin typeface="+mn-lt"/>
                <a:ea typeface="+mn-ea"/>
                <a:cs typeface="+mn-cs"/>
              </a:rPr>
              <a:t>弱碰撞防禦（</a:t>
            </a:r>
            <a:r>
              <a:rPr lang="en-US" altLang="zh-TW" sz="1200" kern="1200" dirty="0">
                <a:solidFill>
                  <a:schemeClr val="tx1"/>
                </a:solidFill>
                <a:effectLst/>
                <a:latin typeface="+mn-lt"/>
                <a:ea typeface="+mn-ea"/>
                <a:cs typeface="+mn-cs"/>
              </a:rPr>
              <a:t>Second preimage resistant</a:t>
            </a:r>
            <a:r>
              <a:rPr lang="zh-TW" altLang="zh-TW"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weak collision resistant )</a:t>
            </a:r>
            <a:r>
              <a:rPr lang="zh-TW" altLang="zh-TW" sz="1200" kern="1200" dirty="0">
                <a:solidFill>
                  <a:schemeClr val="tx1"/>
                </a:solidFill>
                <a:effectLst/>
                <a:latin typeface="+mn-lt"/>
                <a:ea typeface="+mn-ea"/>
                <a:cs typeface="+mn-cs"/>
              </a:rPr>
              <a:t>：就是給定一個明文</a:t>
            </a:r>
            <a:r>
              <a:rPr lang="en-US" altLang="zh-TW" sz="1200" kern="1200" dirty="0">
                <a:solidFill>
                  <a:schemeClr val="tx1"/>
                </a:solidFill>
                <a:effectLst/>
                <a:latin typeface="+mn-lt"/>
                <a:ea typeface="+mn-ea"/>
                <a:cs typeface="+mn-cs"/>
              </a:rPr>
              <a:t>m1</a:t>
            </a:r>
            <a:r>
              <a:rPr lang="zh-TW" altLang="zh-TW" sz="1200" kern="1200" dirty="0">
                <a:solidFill>
                  <a:schemeClr val="tx1"/>
                </a:solidFill>
                <a:effectLst/>
                <a:latin typeface="+mn-lt"/>
                <a:ea typeface="+mn-ea"/>
                <a:cs typeface="+mn-cs"/>
              </a:rPr>
              <a:t>時，很難找到另一個明文</a:t>
            </a:r>
            <a:r>
              <a:rPr lang="en-US" altLang="zh-TW" sz="1200" kern="1200" dirty="0">
                <a:solidFill>
                  <a:schemeClr val="tx1"/>
                </a:solidFill>
                <a:effectLst/>
                <a:latin typeface="+mn-lt"/>
                <a:ea typeface="+mn-ea"/>
                <a:cs typeface="+mn-cs"/>
              </a:rPr>
              <a:t>m2</a:t>
            </a:r>
            <a:r>
              <a:rPr lang="zh-TW" altLang="zh-TW" sz="1200" kern="1200" dirty="0">
                <a:solidFill>
                  <a:schemeClr val="tx1"/>
                </a:solidFill>
                <a:effectLst/>
                <a:latin typeface="+mn-lt"/>
                <a:ea typeface="+mn-ea"/>
                <a:cs typeface="+mn-cs"/>
              </a:rPr>
              <a:t>，它們的雜湊值是相同的。</a:t>
            </a:r>
          </a:p>
          <a:p>
            <a:r>
              <a:rPr lang="zh-TW" altLang="zh-TW" sz="1200" kern="1200" dirty="0">
                <a:solidFill>
                  <a:schemeClr val="tx1"/>
                </a:solidFill>
                <a:effectLst/>
                <a:latin typeface="+mn-lt"/>
                <a:ea typeface="+mn-ea"/>
                <a:cs typeface="+mn-cs"/>
              </a:rPr>
              <a:t>假亂數性（</a:t>
            </a:r>
            <a:r>
              <a:rPr lang="en-US" altLang="zh-TW" sz="1200" kern="1200" dirty="0" err="1">
                <a:solidFill>
                  <a:schemeClr val="tx1"/>
                </a:solidFill>
                <a:effectLst/>
                <a:latin typeface="+mn-lt"/>
                <a:ea typeface="+mn-ea"/>
                <a:cs typeface="+mn-cs"/>
              </a:rPr>
              <a:t>Pseudorandomness</a:t>
            </a:r>
            <a:r>
              <a:rPr lang="zh-TW" altLang="zh-TW" sz="1200" kern="1200" dirty="0">
                <a:solidFill>
                  <a:schemeClr val="tx1"/>
                </a:solidFill>
                <a:effectLst/>
                <a:latin typeface="+mn-lt"/>
                <a:ea typeface="+mn-ea"/>
                <a:cs typeface="+mn-cs"/>
              </a:rPr>
              <a:t>）</a:t>
            </a: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SHA-3 </a:t>
            </a:r>
            <a:r>
              <a:rPr lang="zh-TW" altLang="zh-TW" sz="1200" kern="1200" dirty="0">
                <a:solidFill>
                  <a:schemeClr val="tx1"/>
                </a:solidFill>
                <a:effectLst/>
                <a:latin typeface="+mn-lt"/>
                <a:ea typeface="+mn-ea"/>
                <a:cs typeface="+mn-cs"/>
              </a:rPr>
              <a:t>的家族成員分了兩種如圖</a:t>
            </a:r>
            <a:r>
              <a:rPr lang="en-US" altLang="zh-TW" sz="1200" kern="1200" dirty="0">
                <a:solidFill>
                  <a:schemeClr val="tx1"/>
                </a:solidFill>
                <a:effectLst/>
                <a:latin typeface="+mn-lt"/>
                <a:ea typeface="+mn-ea"/>
                <a:cs typeface="+mn-cs"/>
              </a:rPr>
              <a:t>2-2</a:t>
            </a:r>
            <a:r>
              <a:rPr lang="zh-TW" altLang="zh-TW" sz="1200" kern="1200" dirty="0">
                <a:solidFill>
                  <a:schemeClr val="tx1"/>
                </a:solidFill>
                <a:effectLst/>
                <a:latin typeface="+mn-lt"/>
                <a:ea typeface="+mn-ea"/>
                <a:cs typeface="+mn-cs"/>
              </a:rPr>
              <a:t>所示，四個加密雜湊函數、兩個可擴展輸出函數。加密雜湊函數與可擴展輸出函數的差別在於前者是選擇好哪一個雜湊容量後就決定好輸出的長度；後者是可以決定輸出的長度，而輸入的明文長度則一樣都是沒有限制的</a:t>
            </a:r>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海綿結構分成兩個階段組成，第一個是</a:t>
            </a:r>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a:t>
            </a:r>
            <a:r>
              <a:rPr lang="zh-TW" altLang="en-US" dirty="0"/>
              <a:t>，另一個為</a:t>
            </a:r>
            <a:r>
              <a:rPr lang="en-US" altLang="zh-TW" dirty="0"/>
              <a:t>Squeezing phase</a:t>
            </a:r>
            <a:endPar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CN"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absorbing phases : </a:t>
            </a:r>
            <a:r>
              <a:rPr lang="zh-TW" altLang="en-US" b="0" i="0" dirty="0">
                <a:solidFill>
                  <a:srgbClr val="262626"/>
                </a:solidFill>
                <a:effectLst/>
                <a:latin typeface="-apple-system"/>
              </a:rPr>
              <a:t>在每次迭代中，輸入區塊會用零進行填充，以擴展其長度到 </a:t>
            </a:r>
            <a:r>
              <a:rPr lang="en-US" altLang="zh-TW" b="0" i="0" dirty="0">
                <a:solidFill>
                  <a:srgbClr val="262626"/>
                </a:solidFill>
                <a:effectLst/>
                <a:latin typeface="-apple-system"/>
              </a:rPr>
              <a:t>b </a:t>
            </a:r>
            <a:r>
              <a:rPr lang="zh-TW" altLang="en-US" b="0" i="0" dirty="0">
                <a:solidFill>
                  <a:srgbClr val="262626"/>
                </a:solidFill>
                <a:effectLst/>
                <a:latin typeface="-apple-system"/>
              </a:rPr>
              <a:t>位。然後將其與狀態變數 </a:t>
            </a:r>
            <a:r>
              <a:rPr lang="en-US" altLang="zh-TW" b="0" i="0" dirty="0">
                <a:solidFill>
                  <a:srgbClr val="262626"/>
                </a:solidFill>
                <a:effectLst/>
                <a:latin typeface="-apple-system"/>
              </a:rPr>
              <a:t>s </a:t>
            </a:r>
            <a:r>
              <a:rPr lang="zh-TW" altLang="en-US" b="0" i="0" dirty="0">
                <a:solidFill>
                  <a:srgbClr val="262626"/>
                </a:solidFill>
                <a:effectLst/>
                <a:latin typeface="-apple-system"/>
              </a:rPr>
              <a:t>進行 </a:t>
            </a:r>
            <a:r>
              <a:rPr lang="en-US" altLang="zh-TW" b="0" i="0" dirty="0">
                <a:solidFill>
                  <a:srgbClr val="262626"/>
                </a:solidFill>
                <a:effectLst/>
                <a:latin typeface="-apple-system"/>
              </a:rPr>
              <a:t>XOR </a:t>
            </a:r>
            <a:r>
              <a:rPr lang="zh-TW" altLang="en-US" b="0" i="0" dirty="0">
                <a:solidFill>
                  <a:srgbClr val="262626"/>
                </a:solidFill>
                <a:effectLst/>
                <a:latin typeface="-apple-system"/>
              </a:rPr>
              <a:t>操作，這形成了 </a:t>
            </a:r>
            <a:r>
              <a:rPr lang="en-US" altLang="zh-TW" b="0" i="0" dirty="0">
                <a:solidFill>
                  <a:srgbClr val="262626"/>
                </a:solidFill>
                <a:effectLst/>
                <a:latin typeface="-apple-system"/>
              </a:rPr>
              <a:t>b </a:t>
            </a:r>
            <a:r>
              <a:rPr lang="zh-TW" altLang="en-US" b="0" i="0" dirty="0">
                <a:solidFill>
                  <a:srgbClr val="262626"/>
                </a:solidFill>
                <a:effectLst/>
                <a:latin typeface="-apple-system"/>
              </a:rPr>
              <a:t>位的輸入給迭代函數 </a:t>
            </a:r>
            <a:r>
              <a:rPr lang="en-US" altLang="zh-TW" b="0" i="0" dirty="0">
                <a:solidFill>
                  <a:srgbClr val="262626"/>
                </a:solidFill>
                <a:effectLst/>
                <a:latin typeface="-apple-system"/>
              </a:rPr>
              <a:t>f</a:t>
            </a:r>
            <a:r>
              <a:rPr lang="zh-TW" altLang="en-US" b="0" i="0" dirty="0">
                <a:solidFill>
                  <a:srgbClr val="262626"/>
                </a:solidFill>
                <a:effectLst/>
                <a:latin typeface="-apple-system"/>
              </a:rPr>
              <a:t>，</a:t>
            </a:r>
            <a:r>
              <a:rPr lang="en-US" altLang="zh-TW" b="0" i="0" dirty="0">
                <a:solidFill>
                  <a:srgbClr val="262626"/>
                </a:solidFill>
                <a:effectLst/>
                <a:latin typeface="-apple-system"/>
              </a:rPr>
              <a:t>f </a:t>
            </a:r>
            <a:r>
              <a:rPr lang="zh-TW" altLang="en-US" b="0" i="0" dirty="0">
                <a:solidFill>
                  <a:srgbClr val="262626"/>
                </a:solidFill>
                <a:effectLst/>
                <a:latin typeface="-apple-system"/>
              </a:rPr>
              <a:t>的輸出即為下一個 </a:t>
            </a:r>
            <a:r>
              <a:rPr lang="en-US" altLang="zh-TW" b="0" i="0" dirty="0">
                <a:solidFill>
                  <a:srgbClr val="262626"/>
                </a:solidFill>
                <a:effectLst/>
                <a:latin typeface="-apple-system"/>
              </a:rPr>
              <a:t>s </a:t>
            </a:r>
            <a:r>
              <a:rPr lang="zh-TW" altLang="en-US" b="0" i="0" dirty="0">
                <a:solidFill>
                  <a:srgbClr val="262626"/>
                </a:solidFill>
                <a:effectLst/>
                <a:latin typeface="-apple-system"/>
              </a:rPr>
              <a:t>的值。</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dirty="0"/>
              <a:t>Squeezing phase</a:t>
            </a:r>
            <a:r>
              <a:rPr lang="zh-TW" altLang="en-US" dirty="0"/>
              <a:t> </a:t>
            </a:r>
            <a:r>
              <a:rPr lang="en-US" altLang="zh-TW" dirty="0"/>
              <a:t>:</a:t>
            </a:r>
            <a:r>
              <a:rPr lang="zh-TW" altLang="en-US" dirty="0"/>
              <a:t> </a:t>
            </a:r>
            <a:r>
              <a:rPr lang="zh-TW" altLang="en-US" b="0" i="0" dirty="0">
                <a:solidFill>
                  <a:srgbClr val="262626"/>
                </a:solidFill>
                <a:effectLst/>
                <a:latin typeface="-apple-system"/>
              </a:rPr>
              <a:t>如果所需的 </a:t>
            </a:r>
            <a:r>
              <a:rPr lang="en-US" altLang="zh-TW" b="0" i="0" dirty="0">
                <a:solidFill>
                  <a:srgbClr val="262626"/>
                </a:solidFill>
                <a:effectLst/>
                <a:latin typeface="-apple-system"/>
              </a:rPr>
              <a:t>l </a:t>
            </a:r>
            <a:r>
              <a:rPr lang="zh-TW" altLang="en-US" b="0" i="0" dirty="0">
                <a:solidFill>
                  <a:srgbClr val="262626"/>
                </a:solidFill>
                <a:effectLst/>
                <a:latin typeface="-apple-system"/>
              </a:rPr>
              <a:t>位輸出滿足 </a:t>
            </a:r>
            <a:r>
              <a:rPr lang="en-US" altLang="zh-TW" b="0" i="0" dirty="0">
                <a:solidFill>
                  <a:srgbClr val="262626"/>
                </a:solidFill>
                <a:effectLst/>
                <a:latin typeface="-apple-system"/>
              </a:rPr>
              <a:t>l ≤ r</a:t>
            </a:r>
            <a:r>
              <a:rPr lang="zh-TW" altLang="en-US" b="0" i="0" dirty="0">
                <a:solidFill>
                  <a:srgbClr val="262626"/>
                </a:solidFill>
                <a:effectLst/>
                <a:latin typeface="-apple-system"/>
              </a:rPr>
              <a:t>，則在吸收階段結束時，將直接返回 </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位。否則，</a:t>
            </a:r>
            <a:r>
              <a:rPr lang="en-US" altLang="zh-TW" b="0" i="0" dirty="0">
                <a:solidFill>
                  <a:srgbClr val="262626"/>
                </a:solidFill>
                <a:effectLst/>
                <a:latin typeface="-apple-system"/>
              </a:rPr>
              <a:t>s </a:t>
            </a:r>
            <a:r>
              <a:rPr lang="zh-TW" altLang="en-US" b="0" i="0" dirty="0">
                <a:solidFill>
                  <a:srgbClr val="262626"/>
                </a:solidFill>
                <a:effectLst/>
                <a:latin typeface="-apple-system"/>
              </a:rPr>
              <a:t>的前 </a:t>
            </a:r>
            <a:r>
              <a:rPr lang="en-US" altLang="zh-TW" b="0" i="0" dirty="0">
                <a:solidFill>
                  <a:srgbClr val="262626"/>
                </a:solidFill>
                <a:effectLst/>
                <a:latin typeface="-apple-system"/>
              </a:rPr>
              <a:t>r </a:t>
            </a:r>
            <a:r>
              <a:rPr lang="zh-TW" altLang="en-US" b="0" i="0" dirty="0">
                <a:solidFill>
                  <a:srgbClr val="262626"/>
                </a:solidFill>
                <a:effectLst/>
                <a:latin typeface="-apple-system"/>
              </a:rPr>
              <a:t>位將保留為區塊 </a:t>
            </a:r>
            <a:r>
              <a:rPr lang="en-US" altLang="zh-TW" b="0" i="0" dirty="0">
                <a:solidFill>
                  <a:srgbClr val="262626"/>
                </a:solidFill>
                <a:effectLst/>
                <a:latin typeface="-apple-system"/>
              </a:rPr>
              <a:t>Z0</a:t>
            </a:r>
            <a:r>
              <a:rPr lang="zh-TW" altLang="en-US" b="0" i="0" dirty="0">
                <a:solidFill>
                  <a:srgbClr val="262626"/>
                </a:solidFill>
                <a:effectLst/>
                <a:latin typeface="-apple-system"/>
              </a:rPr>
              <a:t>，然後通過執行函數 </a:t>
            </a:r>
            <a:r>
              <a:rPr lang="en-US" altLang="zh-TW" b="0" i="0" dirty="0">
                <a:solidFill>
                  <a:srgbClr val="262626"/>
                </a:solidFill>
                <a:effectLst/>
                <a:latin typeface="-apple-system"/>
              </a:rPr>
              <a:t>f </a:t>
            </a:r>
            <a:r>
              <a:rPr lang="zh-TW" altLang="en-US" b="0" i="0" dirty="0">
                <a:solidFill>
                  <a:srgbClr val="262626"/>
                </a:solidFill>
                <a:effectLst/>
                <a:latin typeface="-apple-system"/>
              </a:rPr>
              <a:t>更新 </a:t>
            </a:r>
            <a:r>
              <a:rPr lang="en-US" altLang="zh-TW" b="0" i="0" dirty="0">
                <a:solidFill>
                  <a:srgbClr val="262626"/>
                </a:solidFill>
                <a:effectLst/>
                <a:latin typeface="-apple-system"/>
              </a:rPr>
              <a:t>s</a:t>
            </a:r>
            <a:r>
              <a:rPr lang="zh-TW" altLang="en-US" b="0" i="0" dirty="0">
                <a:solidFill>
                  <a:srgbClr val="262626"/>
                </a:solidFill>
                <a:effectLst/>
                <a:latin typeface="-apple-system"/>
              </a:rPr>
              <a:t>，以獲得下一個 </a:t>
            </a:r>
            <a:r>
              <a:rPr lang="en-US" altLang="zh-TW" b="0" i="0" dirty="0">
                <a:solidFill>
                  <a:srgbClr val="262626"/>
                </a:solidFill>
                <a:effectLst/>
                <a:latin typeface="-apple-system"/>
              </a:rPr>
              <a:t>r </a:t>
            </a:r>
            <a:r>
              <a:rPr lang="zh-TW" altLang="en-US" b="0" i="0" dirty="0">
                <a:solidFill>
                  <a:srgbClr val="262626"/>
                </a:solidFill>
                <a:effectLst/>
                <a:latin typeface="-apple-system"/>
              </a:rPr>
              <a:t>位的 </a:t>
            </a:r>
            <a:r>
              <a:rPr lang="en-US" altLang="zh-TW" b="0" i="0" dirty="0">
                <a:solidFill>
                  <a:srgbClr val="262626"/>
                </a:solidFill>
                <a:effectLst/>
                <a:latin typeface="-apple-system"/>
              </a:rPr>
              <a:t>s </a:t>
            </a:r>
            <a:r>
              <a:rPr lang="zh-TW" altLang="en-US" b="0" i="0" dirty="0">
                <a:solidFill>
                  <a:srgbClr val="262626"/>
                </a:solidFill>
                <a:effectLst/>
                <a:latin typeface="-apple-system"/>
              </a:rPr>
              <a:t>作為 </a:t>
            </a:r>
            <a:r>
              <a:rPr lang="en-US" altLang="zh-TW" b="0" i="0" dirty="0">
                <a:solidFill>
                  <a:srgbClr val="262626"/>
                </a:solidFill>
                <a:effectLst/>
                <a:latin typeface="-apple-system"/>
              </a:rPr>
              <a:t>Z1</a:t>
            </a:r>
            <a:r>
              <a:rPr lang="zh-TW" altLang="en-US" b="0" i="0" dirty="0">
                <a:solidFill>
                  <a:srgbClr val="262626"/>
                </a:solidFill>
                <a:effectLst/>
                <a:latin typeface="-apple-system"/>
              </a:rPr>
              <a:t>，直到有 </a:t>
            </a:r>
            <a:r>
              <a:rPr lang="en-US" altLang="zh-TW" b="0" i="0" dirty="0">
                <a:solidFill>
                  <a:srgbClr val="262626"/>
                </a:solidFill>
                <a:effectLst/>
                <a:latin typeface="-apple-system"/>
              </a:rPr>
              <a:t>j </a:t>
            </a:r>
            <a:r>
              <a:rPr lang="zh-TW" altLang="en-US" b="0" i="0" dirty="0">
                <a:solidFill>
                  <a:srgbClr val="262626"/>
                </a:solidFill>
                <a:effectLst/>
                <a:latin typeface="-apple-system"/>
              </a:rPr>
              <a:t>個區塊，使得 </a:t>
            </a:r>
            <a:r>
              <a:rPr lang="en-US" altLang="zh-TW" b="0" i="0" dirty="0">
                <a:solidFill>
                  <a:srgbClr val="262626"/>
                </a:solidFill>
                <a:effectLst/>
                <a:latin typeface="-apple-system"/>
              </a:rPr>
              <a:t>(j − 1) × r &lt; l ≤ j × r</a:t>
            </a:r>
            <a:r>
              <a:rPr lang="zh-TW" altLang="en-US" b="0" i="0" dirty="0">
                <a:solidFill>
                  <a:srgbClr val="262626"/>
                </a:solidFill>
                <a:effectLst/>
                <a:latin typeface="-apple-system"/>
              </a:rPr>
              <a:t>。然後返回這些 </a:t>
            </a:r>
            <a:r>
              <a:rPr lang="en-US" altLang="zh-TW" b="0" i="0" dirty="0">
                <a:solidFill>
                  <a:srgbClr val="262626"/>
                </a:solidFill>
                <a:effectLst/>
                <a:latin typeface="-apple-system"/>
              </a:rPr>
              <a:t>Zi </a:t>
            </a:r>
            <a:r>
              <a:rPr lang="zh-TW" altLang="en-US" b="0" i="0" dirty="0">
                <a:solidFill>
                  <a:srgbClr val="262626"/>
                </a:solidFill>
                <a:effectLst/>
                <a:latin typeface="-apple-system"/>
              </a:rPr>
              <a:t>的串聯的前 </a:t>
            </a:r>
            <a:r>
              <a:rPr lang="en-US" altLang="zh-TW" b="0" i="0" dirty="0">
                <a:solidFill>
                  <a:srgbClr val="262626"/>
                </a:solidFill>
                <a:effectLst/>
                <a:latin typeface="-apple-system"/>
              </a:rPr>
              <a:t>l </a:t>
            </a:r>
            <a:r>
              <a:rPr lang="zh-TW" altLang="en-US" b="0" i="0" dirty="0">
                <a:solidFill>
                  <a:srgbClr val="262626"/>
                </a:solidFill>
                <a:effectLst/>
                <a:latin typeface="-apple-system"/>
              </a:rPr>
              <a:t>位。</a:t>
            </a:r>
            <a:br>
              <a:rPr lang="en-US" altLang="zh-TW" dirty="0"/>
            </a:br>
            <a:br>
              <a:rPr lang="en-US" altLang="zh-TW" dirty="0"/>
            </a:br>
            <a:endParaRPr lang="en-US" altLang="zh-TW" dirty="0"/>
          </a:p>
          <a:p>
            <a:r>
              <a:rPr lang="zh-TW" altLang="en-US" dirty="0"/>
              <a:t>會將訊息分成好幾塊，並依序處理，每個迭代後與新的明文進行</a:t>
            </a:r>
            <a:r>
              <a:rPr lang="en-US" altLang="zh-TW" dirty="0"/>
              <a:t>XOR</a:t>
            </a:r>
            <a:r>
              <a:rPr lang="zh-TW" altLang="en-US" dirty="0"/>
              <a:t>在迭代一次，最後會產生出雜湊值。</a:t>
            </a:r>
          </a:p>
          <a:p>
            <a:endParaRPr lang="en-US" altLang="zh-CN" dirty="0"/>
          </a:p>
          <a:p>
            <a:r>
              <a:rPr lang="en-US" altLang="zh-TW" dirty="0"/>
              <a:t>R</a:t>
            </a:r>
            <a:r>
              <a:rPr lang="zh-TW" altLang="en-US" dirty="0"/>
              <a:t> 為每個輸入區塊的大小，叫做彼特率</a:t>
            </a:r>
            <a:endParaRPr lang="en-US" altLang="zh-TW" dirty="0"/>
          </a:p>
          <a:p>
            <a:r>
              <a:rPr lang="en-US" altLang="zh-TW" dirty="0"/>
              <a:t>C</a:t>
            </a:r>
            <a:r>
              <a:rPr lang="zh-TW" altLang="en-US" dirty="0"/>
              <a:t>可以用來衡量安全性的容量</a:t>
            </a:r>
            <a:endParaRPr lang="en-US" altLang="zh-TW" dirty="0"/>
          </a:p>
          <a:p>
            <a:r>
              <a:rPr lang="en-US" altLang="zh-TW" dirty="0"/>
              <a:t>B</a:t>
            </a:r>
            <a:r>
              <a:rPr lang="zh-TW" altLang="en-US" dirty="0"/>
              <a:t>為</a:t>
            </a:r>
            <a:r>
              <a:rPr lang="en-US" altLang="zh-TW" dirty="0"/>
              <a:t>KECCAK-p </a:t>
            </a:r>
            <a:r>
              <a:rPr lang="zh-TW" altLang="en-US" dirty="0"/>
              <a:t>替換所需的寬度位數。</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D1555-29BE-3AAE-8310-D04AE0ABEAE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A6A739-B779-E1CE-0200-AAEA787135A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1F16E0-3616-2854-53C8-0995097AEF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1E4D218-E61F-8EF3-6FDA-24C97E0A98FC}"/>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2644266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CBCA4-8568-DAD2-E470-F03B061D3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3C36C3-6BF1-8D40-55D1-15FA74696AB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2CBBFE-4051-7617-6D4B-D84D135A3C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72A0E21-13D9-8485-77CC-A99DD00A1DB0}"/>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330632630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C757-A760-9B21-D3FC-4BEBE9BF3A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F75680-FC3F-8C4B-C04D-BBAE13CD24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3046E65-72A1-46B2-59C4-617A9247DBF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1883108-61A6-BF02-9781-0EB70C439F1C}"/>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32269261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00505-161D-1750-E3C6-AAF498DF7B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BB2245-EC40-21E5-6F53-92837E2138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9BC06-C8F2-2107-DD6D-DFC21CF32B0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0B18DE8-26B1-4204-AF8B-39BED60F4AC6}"/>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37731077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053C-A78A-6B1C-3107-F8BCBCE0A6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1104FC0-EA18-F97C-50A9-A6FF6B17C9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93EB17-66F9-8092-FC50-7A2141537988}"/>
              </a:ext>
            </a:extLst>
          </p:cNvPr>
          <p:cNvSpPr>
            <a:spLocks noGrp="1"/>
          </p:cNvSpPr>
          <p:nvPr>
            <p:ph type="body" idx="1"/>
          </p:nvPr>
        </p:nvSpPr>
        <p:spPr/>
        <p:txBody>
          <a:bodyPr/>
          <a:lstStyle/>
          <a:p>
            <a:r>
              <a:rPr lang="en-US" altLang="zh-TW" dirty="0"/>
              <a:t>ML-</a:t>
            </a:r>
            <a:r>
              <a:rPr lang="en-US" altLang="zh-TW" dirty="0" err="1"/>
              <a:t>DSA.Sign_internal</a:t>
            </a:r>
            <a:r>
              <a:rPr lang="en-US" altLang="zh-TW" dirty="0"/>
              <a:t>(</a:t>
            </a:r>
            <a:r>
              <a:rPr lang="zh-TW" altLang="en-US" dirty="0"/>
              <a:t>𝑠𝑘</a:t>
            </a:r>
            <a:r>
              <a:rPr lang="en-US" altLang="zh-TW" dirty="0"/>
              <a:t>, </a:t>
            </a:r>
            <a:r>
              <a:rPr lang="zh-TW" altLang="en-US" dirty="0"/>
              <a:t>𝑀</a:t>
            </a:r>
            <a:r>
              <a:rPr lang="en-US" altLang="zh-TW" dirty="0"/>
              <a:t>′ , </a:t>
            </a:r>
            <a:r>
              <a:rPr lang="zh-TW" altLang="en-US" dirty="0"/>
              <a:t>𝑟𝑛𝑑</a:t>
            </a:r>
            <a:r>
              <a:rPr lang="en-US" altLang="zh-TW" dirty="0"/>
              <a:t>) </a:t>
            </a:r>
            <a:r>
              <a:rPr lang="zh-TW" altLang="en-US" dirty="0"/>
              <a:t>最少能執行</a:t>
            </a:r>
            <a:r>
              <a:rPr lang="en-US" altLang="zh-TW" dirty="0"/>
              <a:t>814</a:t>
            </a:r>
            <a:r>
              <a:rPr lang="zh-TW" altLang="en-US" dirty="0"/>
              <a:t>次的</a:t>
            </a:r>
            <a:r>
              <a:rPr lang="en-US" altLang="zh-TW" dirty="0"/>
              <a:t>loop</a:t>
            </a:r>
            <a:r>
              <a:rPr lang="zh-TW" altLang="en-US" dirty="0"/>
              <a:t>，因此輸入</a:t>
            </a:r>
            <a:r>
              <a:rPr lang="en-US" altLang="zh-TW" dirty="0" err="1"/>
              <a:t>ExpandMask</a:t>
            </a:r>
            <a:r>
              <a:rPr lang="en-US" altLang="zh-TW" dirty="0"/>
              <a:t>(</a:t>
            </a:r>
            <a:r>
              <a:rPr lang="zh-TW" altLang="en-US" dirty="0"/>
              <a:t>𝜌</a:t>
            </a:r>
            <a:r>
              <a:rPr lang="en-US" altLang="zh-TW" dirty="0"/>
              <a:t>″, </a:t>
            </a:r>
            <a:r>
              <a:rPr lang="zh-TW" altLang="en-US" dirty="0"/>
              <a:t>𝜅</a:t>
            </a:r>
            <a:r>
              <a:rPr lang="en-US" altLang="zh-TW" dirty="0"/>
              <a:t>)</a:t>
            </a:r>
            <a:r>
              <a:rPr lang="zh-TW" altLang="en-US" dirty="0"/>
              <a:t>的𝜅最大值為</a:t>
            </a:r>
            <a:r>
              <a:rPr lang="en-US" altLang="zh-TW" dirty="0"/>
              <a:t>(814-1)*ℓ= (814-1)*4=3252</a:t>
            </a:r>
            <a:r>
              <a:rPr lang="zh-TW" altLang="en-US" dirty="0"/>
              <a:t>，因此𝜅需要</a:t>
            </a:r>
            <a:r>
              <a:rPr lang="en-US" altLang="zh-TW" dirty="0"/>
              <a:t>12bit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BE3CBE6-9BB2-4DD6-310E-B83A1ADC8C65}"/>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145646286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E39E3-8A0F-6AED-509C-CD3CB62B4D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19EC765-A504-573A-8738-C4707FC091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BCEB4B-3C7D-ACD6-EA98-88F061E1E01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59133D9-73F3-E49B-0995-0796C91ABBF7}"/>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367689304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01B89-B3A9-9F68-CC17-A40C2F7D5E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5D3C9-C61C-816B-976D-5417311CC1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E09F5A6-D451-FA23-2CDF-F99CBC261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CD0426A-08A5-B243-ACBA-669CE5645C04}"/>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22661173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373C2-C2FD-CE62-FB77-3009B69013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A68C73-AF26-A7B9-D99E-37DCED08A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F6D0C0-B7EA-3A49-4581-2ED2E57E7C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https://fpga.eetrend.com/blog/2023/100568431.html</a:t>
            </a:r>
            <a:endParaRPr lang="zh-CN" altLang="en-US" dirty="0"/>
          </a:p>
          <a:p>
            <a:endParaRPr lang="zh-CN" altLang="en-US" dirty="0"/>
          </a:p>
        </p:txBody>
      </p:sp>
      <p:sp>
        <p:nvSpPr>
          <p:cNvPr id="4" name="灯片编号占位符 3">
            <a:extLst>
              <a:ext uri="{FF2B5EF4-FFF2-40B4-BE49-F238E27FC236}">
                <a16:creationId xmlns:a16="http://schemas.microsoft.com/office/drawing/2014/main" id="{01D14CC1-CF36-6E37-E39B-89B0B4383AF0}"/>
              </a:ext>
            </a:extLst>
          </p:cNvPr>
          <p:cNvSpPr>
            <a:spLocks noGrp="1"/>
          </p:cNvSpPr>
          <p:nvPr>
            <p:ph type="sldNum" sz="quarter" idx="10"/>
          </p:nvPr>
        </p:nvSpPr>
        <p:spPr/>
        <p:txBody>
          <a:bodyPr/>
          <a:lstStyle/>
          <a:p>
            <a:fld id="{F4F633F3-5D0E-4770-8750-05DED033C41B}" type="slidenum">
              <a:rPr lang="zh-CN" altLang="en-US" smtClean="0"/>
              <a:t>67</a:t>
            </a:fld>
            <a:endParaRPr lang="zh-CN" altLang="en-US"/>
          </a:p>
        </p:txBody>
      </p:sp>
    </p:spTree>
    <p:extLst>
      <p:ext uri="{BB962C8B-B14F-4D97-AF65-F5344CB8AC3E}">
        <p14:creationId xmlns:p14="http://schemas.microsoft.com/office/powerpoint/2010/main" val="146363438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4DCB-B789-40A0-4C4C-D73F75C195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8EA11E-E5E1-B7BF-5E4C-65B5F4917E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462E1-B960-4BEB-99B6-5C571009E5FF}"/>
              </a:ext>
            </a:extLst>
          </p:cNvPr>
          <p:cNvSpPr>
            <a:spLocks noGrp="1"/>
          </p:cNvSpPr>
          <p:nvPr>
            <p:ph type="body" idx="1"/>
          </p:nvPr>
        </p:nvSpPr>
        <p:spPr/>
        <p:txBody>
          <a:bodyPr/>
          <a:lstStyle/>
          <a:p>
            <a:pPr algn="l"/>
            <a:r>
              <a:rPr lang="en-US" altLang="zh-TW" b="0" i="0" dirty="0">
                <a:solidFill>
                  <a:srgbClr val="262626"/>
                </a:solidFill>
                <a:effectLst/>
                <a:latin typeface="-apple-system"/>
              </a:rPr>
              <a:t>AXI4 </a:t>
            </a:r>
            <a:r>
              <a:rPr lang="zh-TW" altLang="en-US" b="0" i="0" dirty="0">
                <a:solidFill>
                  <a:srgbClr val="262626"/>
                </a:solidFill>
                <a:effectLst/>
                <a:latin typeface="-apple-system"/>
              </a:rPr>
              <a:t>接口（</a:t>
            </a:r>
            <a:r>
              <a:rPr lang="en-US" altLang="zh-TW" b="0" i="0" dirty="0">
                <a:solidFill>
                  <a:srgbClr val="262626"/>
                </a:solidFill>
                <a:effectLst/>
                <a:latin typeface="-apple-system"/>
              </a:rPr>
              <a:t>AMBA 4.0</a:t>
            </a:r>
            <a:r>
              <a:rPr lang="zh-TW" altLang="en-US" b="0" i="0" dirty="0">
                <a:solidFill>
                  <a:srgbClr val="262626"/>
                </a:solidFill>
                <a:effectLst/>
                <a:latin typeface="-apple-system"/>
              </a:rPr>
              <a:t>）分為三種類型：</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 (AXI4-Full)</a:t>
            </a:r>
            <a:r>
              <a:rPr lang="zh-TW" altLang="en-US" b="0" i="0" dirty="0">
                <a:solidFill>
                  <a:srgbClr val="262626"/>
                </a:solidFill>
                <a:effectLst/>
                <a:latin typeface="-apple-system"/>
              </a:rPr>
              <a:t>：用於滿足高性能記憶體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暫存器映射需求。</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AXI4-Lite</a:t>
            </a:r>
            <a:r>
              <a:rPr lang="zh-TW" altLang="en-US" b="0" i="0" dirty="0">
                <a:solidFill>
                  <a:srgbClr val="262626"/>
                </a:solidFill>
                <a:effectLst/>
                <a:latin typeface="-apple-system"/>
              </a:rPr>
              <a:t>：用於簡單的低吞吐量記憶體</a:t>
            </a:r>
            <a:r>
              <a:rPr lang="en-US" altLang="zh-TW" b="0" i="0" dirty="0">
                <a:solidFill>
                  <a:srgbClr val="262626"/>
                </a:solidFill>
                <a:effectLst/>
                <a:latin typeface="-apple-system"/>
              </a:rPr>
              <a:t>/</a:t>
            </a:r>
            <a:r>
              <a:rPr lang="zh-TW" altLang="en-US" b="0" i="0" dirty="0">
                <a:solidFill>
                  <a:srgbClr val="262626"/>
                </a:solidFill>
                <a:effectLst/>
                <a:latin typeface="-apple-system"/>
              </a:rPr>
              <a:t>暫存器映射通信（例如，往來於狀態暫存器的通信）。</a:t>
            </a:r>
          </a:p>
          <a:p>
            <a:pPr algn="l">
              <a:spcBef>
                <a:spcPts val="1200"/>
              </a:spcBef>
              <a:spcAft>
                <a:spcPts val="600"/>
              </a:spcAft>
              <a:buFont typeface="Arial" panose="020B0604020202020204" pitchFamily="34" charset="0"/>
              <a:buChar char="•"/>
            </a:pPr>
            <a:r>
              <a:rPr lang="en-US" altLang="zh-TW" b="1" i="0" dirty="0">
                <a:solidFill>
                  <a:srgbClr val="262626"/>
                </a:solidFill>
                <a:effectLst/>
                <a:latin typeface="-apple-system"/>
              </a:rPr>
              <a:t>AXI4-Stream</a:t>
            </a:r>
            <a:r>
              <a:rPr lang="zh-TW" altLang="en-US" b="0" i="0" dirty="0">
                <a:solidFill>
                  <a:srgbClr val="262626"/>
                </a:solidFill>
                <a:effectLst/>
                <a:latin typeface="-apple-system"/>
              </a:rPr>
              <a:t>：用於高速流傳輸數據。</a:t>
            </a:r>
            <a:br>
              <a:rPr lang="en-US" altLang="zh-TW" b="0" i="0" dirty="0">
                <a:solidFill>
                  <a:srgbClr val="262626"/>
                </a:solidFill>
                <a:effectLst/>
                <a:latin typeface="-apple-system"/>
              </a:rPr>
            </a:br>
            <a:endParaRPr lang="en-US" altLang="zh-TW" b="0" i="0" dirty="0">
              <a:solidFill>
                <a:srgbClr val="262626"/>
              </a:solidFill>
              <a:effectLst/>
              <a:latin typeface="-apple-system"/>
            </a:endParaRPr>
          </a:p>
          <a:p>
            <a:r>
              <a:rPr lang="en-US" altLang="zh-TW" b="1" i="0" dirty="0">
                <a:solidFill>
                  <a:srgbClr val="262626"/>
                </a:solidFill>
                <a:effectLst/>
                <a:latin typeface="-apple-system"/>
              </a:rPr>
              <a:t>AXI4-Full</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也被直接稱為 </a:t>
            </a:r>
            <a:r>
              <a:rPr lang="en-US" altLang="zh-TW" b="1" i="0" dirty="0">
                <a:solidFill>
                  <a:srgbClr val="262626"/>
                </a:solidFill>
                <a:effectLst/>
                <a:latin typeface="-apple-system"/>
              </a:rPr>
              <a:t>AXI4</a:t>
            </a:r>
            <a:r>
              <a:rPr lang="zh-TW" altLang="en-US" b="0" i="0" dirty="0">
                <a:solidFill>
                  <a:srgbClr val="262626"/>
                </a:solidFill>
                <a:effectLst/>
                <a:latin typeface="-apple-system"/>
              </a:rPr>
              <a:t> </a:t>
            </a:r>
            <a:r>
              <a:rPr lang="en-US" altLang="zh-TW" b="0" i="0" dirty="0">
                <a:solidFill>
                  <a:srgbClr val="262626"/>
                </a:solidFill>
                <a:effectLst/>
                <a:latin typeface="-apple-system"/>
              </a:rPr>
              <a:t>BUS</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和 </a:t>
            </a:r>
            <a:r>
              <a:rPr lang="en-US" altLang="zh-TW" b="0" i="0" dirty="0">
                <a:solidFill>
                  <a:srgbClr val="262626"/>
                </a:solidFill>
                <a:effectLst/>
                <a:latin typeface="-apple-system"/>
              </a:rPr>
              <a:t>AXI4-Lite </a:t>
            </a:r>
            <a:r>
              <a:rPr lang="zh-TW" altLang="en-US" b="0" i="0" dirty="0">
                <a:solidFill>
                  <a:srgbClr val="262626"/>
                </a:solidFill>
                <a:effectLst/>
                <a:latin typeface="-apple-system"/>
              </a:rPr>
              <a:t>都是記憶體映射型總線，這意味著它們需要地址來訪問記憶體</a:t>
            </a:r>
            <a:endParaRPr lang="en-US" altLang="zh-TW" b="0" i="0" dirty="0">
              <a:solidFill>
                <a:srgbClr val="262626"/>
              </a:solidFill>
              <a:effectLst/>
              <a:latin typeface="-apple-system"/>
            </a:endParaRPr>
          </a:p>
          <a:p>
            <a:br>
              <a:rPr lang="en-US" altLang="zh-TW" b="0" i="0" dirty="0">
                <a:solidFill>
                  <a:srgbClr val="262626"/>
                </a:solidFill>
                <a:effectLst/>
                <a:latin typeface="-apple-system"/>
              </a:rPr>
            </a:br>
            <a:r>
              <a:rPr lang="zh-TW" altLang="en-US" b="1" i="0" dirty="0">
                <a:solidFill>
                  <a:srgbClr val="262626"/>
                </a:solidFill>
                <a:effectLst/>
                <a:latin typeface="-apple-system"/>
              </a:rPr>
              <a:t>互聯</a:t>
            </a:r>
            <a:r>
              <a:rPr lang="zh-TW" altLang="en-US" b="0" i="0" dirty="0">
                <a:solidFill>
                  <a:srgbClr val="262626"/>
                </a:solidFill>
                <a:effectLst/>
                <a:latin typeface="-apple-system"/>
              </a:rPr>
              <a:t>：</a:t>
            </a:r>
            <a:r>
              <a:rPr lang="en-US" altLang="zh-TW" b="0" i="0" dirty="0">
                <a:solidFill>
                  <a:srgbClr val="262626"/>
                </a:solidFill>
                <a:effectLst/>
                <a:latin typeface="-apple-system"/>
              </a:rPr>
              <a:t>AXI4 BUS</a:t>
            </a:r>
            <a:r>
              <a:rPr lang="zh-TW" altLang="en-US" b="0" i="0" dirty="0">
                <a:solidFill>
                  <a:srgbClr val="262626"/>
                </a:solidFill>
                <a:effectLst/>
                <a:latin typeface="-apple-system"/>
              </a:rPr>
              <a:t>可以通過 </a:t>
            </a:r>
            <a:r>
              <a:rPr lang="en-US" altLang="zh-TW" b="1" i="0" dirty="0">
                <a:solidFill>
                  <a:srgbClr val="262626"/>
                </a:solidFill>
                <a:effectLst/>
                <a:latin typeface="-apple-system"/>
              </a:rPr>
              <a:t>Interconnect</a:t>
            </a:r>
            <a:r>
              <a:rPr lang="zh-TW" altLang="en-US" b="0" i="0" dirty="0">
                <a:solidFill>
                  <a:srgbClr val="262626"/>
                </a:solidFill>
                <a:effectLst/>
                <a:latin typeface="-apple-system"/>
              </a:rPr>
              <a:t>（例如 </a:t>
            </a:r>
            <a:r>
              <a:rPr lang="en-US" altLang="zh-TW" b="0" i="0" dirty="0">
                <a:solidFill>
                  <a:srgbClr val="262626"/>
                </a:solidFill>
                <a:effectLst/>
                <a:latin typeface="-apple-system"/>
              </a:rPr>
              <a:t>AXI4 </a:t>
            </a:r>
            <a:r>
              <a:rPr lang="zh-TW" altLang="en-US" b="0" i="0" dirty="0">
                <a:solidFill>
                  <a:srgbClr val="262626"/>
                </a:solidFill>
                <a:effectLst/>
                <a:latin typeface="-apple-system"/>
              </a:rPr>
              <a:t>交換設備）進行互聯，這樣可以將多個主設備和從設備連接在一起，實現更高效的數據傳輸。</a:t>
            </a:r>
            <a:endParaRPr lang="en-US" altLang="zh-TW" b="0" i="0" dirty="0">
              <a:solidFill>
                <a:srgbClr val="262626"/>
              </a:solidFill>
              <a:effectLst/>
              <a:latin typeface="-apple-system"/>
            </a:endParaRPr>
          </a:p>
          <a:p>
            <a:endParaRPr lang="zh-TW" altLang="en-US" b="0" i="0" dirty="0">
              <a:solidFill>
                <a:srgbClr val="262626"/>
              </a:solidFill>
              <a:effectLst/>
              <a:latin typeface="-apple-system"/>
            </a:endParaRPr>
          </a:p>
          <a:p>
            <a:pPr algn="l">
              <a:spcBef>
                <a:spcPts val="1200"/>
              </a:spcBef>
              <a:spcAft>
                <a:spcPts val="600"/>
              </a:spcAft>
              <a:buFont typeface="Arial" panose="020B0604020202020204" pitchFamily="34" charset="0"/>
              <a:buNone/>
            </a:pPr>
            <a:r>
              <a:rPr lang="en-US" altLang="zh-TW" b="1" i="0" dirty="0">
                <a:solidFill>
                  <a:srgbClr val="262626"/>
                </a:solidFill>
                <a:effectLst/>
                <a:latin typeface="-apple-system"/>
              </a:rPr>
              <a:t>XILINX </a:t>
            </a:r>
            <a:r>
              <a:rPr lang="zh-TW" altLang="en-US" b="1" i="0" dirty="0">
                <a:solidFill>
                  <a:srgbClr val="262626"/>
                </a:solidFill>
                <a:effectLst/>
                <a:latin typeface="-apple-system"/>
              </a:rPr>
              <a:t>應用</a:t>
            </a:r>
            <a:r>
              <a:rPr lang="zh-TW" altLang="en-US" b="0" i="0" dirty="0">
                <a:solidFill>
                  <a:srgbClr val="262626"/>
                </a:solidFill>
                <a:effectLst/>
                <a:latin typeface="-apple-system"/>
              </a:rPr>
              <a:t>：在 </a:t>
            </a:r>
            <a:r>
              <a:rPr lang="en-US" altLang="zh-TW" b="0" i="0" dirty="0">
                <a:solidFill>
                  <a:srgbClr val="262626"/>
                </a:solidFill>
                <a:effectLst/>
                <a:latin typeface="-apple-system"/>
              </a:rPr>
              <a:t>XILINX </a:t>
            </a:r>
            <a:r>
              <a:rPr lang="zh-TW" altLang="en-US" b="0" i="0" dirty="0">
                <a:solidFill>
                  <a:srgbClr val="262626"/>
                </a:solidFill>
                <a:effectLst/>
                <a:latin typeface="-apple-system"/>
              </a:rPr>
              <a:t>的 </a:t>
            </a:r>
            <a:r>
              <a:rPr lang="en-US" altLang="zh-TW" b="0" i="0" dirty="0">
                <a:solidFill>
                  <a:srgbClr val="262626"/>
                </a:solidFill>
                <a:effectLst/>
                <a:latin typeface="-apple-system"/>
              </a:rPr>
              <a:t>AXI4 </a:t>
            </a:r>
            <a:r>
              <a:rPr lang="zh-TW" altLang="en-US" b="0" i="0" dirty="0">
                <a:solidFill>
                  <a:srgbClr val="262626"/>
                </a:solidFill>
                <a:effectLst/>
                <a:latin typeface="-apple-system"/>
              </a:rPr>
              <a:t>應用中，通常使用以下兩個 </a:t>
            </a:r>
            <a:r>
              <a:rPr lang="en-US" altLang="zh-TW" b="0" i="0" dirty="0">
                <a:solidFill>
                  <a:srgbClr val="262626"/>
                </a:solidFill>
                <a:effectLst/>
                <a:latin typeface="-apple-system"/>
              </a:rPr>
              <a:t>IP </a:t>
            </a:r>
            <a:r>
              <a:rPr lang="zh-TW" altLang="en-US" b="0" i="0" dirty="0">
                <a:solidFill>
                  <a:srgbClr val="262626"/>
                </a:solidFill>
                <a:effectLst/>
                <a:latin typeface="-apple-system"/>
              </a:rPr>
              <a:t>來進行多主多從的 </a:t>
            </a:r>
            <a:r>
              <a:rPr lang="en-US" altLang="zh-TW" b="0" i="0" dirty="0">
                <a:solidFill>
                  <a:srgbClr val="262626"/>
                </a:solidFill>
                <a:effectLst/>
                <a:latin typeface="-apple-system"/>
              </a:rPr>
              <a:t>AXI </a:t>
            </a:r>
            <a:r>
              <a:rPr lang="zh-TW" altLang="en-US" b="0" i="0" dirty="0">
                <a:solidFill>
                  <a:srgbClr val="262626"/>
                </a:solidFill>
                <a:effectLst/>
                <a:latin typeface="-apple-system"/>
              </a:rPr>
              <a:t>端口互相連接：</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Interconnect</a:t>
            </a:r>
            <a:r>
              <a:rPr lang="zh-TW" altLang="en-US" b="0" i="0" dirty="0">
                <a:solidFill>
                  <a:srgbClr val="262626"/>
                </a:solidFill>
                <a:effectLst/>
                <a:latin typeface="-apple-system"/>
              </a:rPr>
              <a:t>：這是最常用的選擇，提供基本的互聯功能。</a:t>
            </a:r>
          </a:p>
          <a:p>
            <a:pPr marL="742950" lvl="1" indent="-285750"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AXI SmartConnect</a:t>
            </a:r>
            <a:r>
              <a:rPr lang="zh-TW" altLang="en-US" b="0" i="0" dirty="0">
                <a:solidFill>
                  <a:srgbClr val="262626"/>
                </a:solidFill>
                <a:effectLst/>
                <a:latin typeface="-apple-system"/>
              </a:rPr>
              <a:t>：這是一個更高級的互聯解決方案，提供額外的功能和優化。</a:t>
            </a:r>
            <a:endParaRPr lang="en-US" altLang="zh-TW" b="0" i="0" dirty="0">
              <a:solidFill>
                <a:srgbClr val="262626"/>
              </a:solidFill>
              <a:effectLst/>
              <a:latin typeface="-apple-system"/>
            </a:endParaRPr>
          </a:p>
          <a:p>
            <a:endParaRPr lang="en-US" altLang="zh-CN" b="0" i="0" dirty="0">
              <a:solidFill>
                <a:srgbClr val="262626"/>
              </a:solidFill>
              <a:effectLst/>
              <a:latin typeface="-apple-system"/>
            </a:endParaRPr>
          </a:p>
          <a:p>
            <a:r>
              <a:rPr lang="zh-TW" altLang="en-US" b="0" i="0" dirty="0">
                <a:solidFill>
                  <a:srgbClr val="262626"/>
                </a:solidFill>
                <a:effectLst/>
                <a:latin typeface="-apple-system"/>
              </a:rPr>
              <a:t>拓撲結構圖展示了如何將多個主設備和從設備通過 </a:t>
            </a:r>
            <a:r>
              <a:rPr lang="en-US" altLang="zh-TW" b="0" i="0" dirty="0">
                <a:solidFill>
                  <a:srgbClr val="262626"/>
                </a:solidFill>
                <a:effectLst/>
                <a:latin typeface="-apple-system"/>
              </a:rPr>
              <a:t>AXI4 </a:t>
            </a:r>
            <a:r>
              <a:rPr lang="zh-TW" altLang="en-US" b="0" i="0" dirty="0">
                <a:solidFill>
                  <a:srgbClr val="262626"/>
                </a:solidFill>
                <a:effectLst/>
                <a:latin typeface="-apple-system"/>
              </a:rPr>
              <a:t>總線和 </a:t>
            </a:r>
            <a:r>
              <a:rPr lang="en-US" altLang="zh-TW" b="0" i="0" dirty="0">
                <a:solidFill>
                  <a:srgbClr val="262626"/>
                </a:solidFill>
                <a:effectLst/>
                <a:latin typeface="-apple-system"/>
              </a:rPr>
              <a:t>Interconnect </a:t>
            </a:r>
            <a:r>
              <a:rPr lang="zh-TW" altLang="en-US" b="0" i="0" dirty="0">
                <a:solidFill>
                  <a:srgbClr val="262626"/>
                </a:solidFill>
                <a:effectLst/>
                <a:latin typeface="-apple-system"/>
              </a:rPr>
              <a:t>進行連接。這種結構能夠支持高效的數據傳輸和通信。</a:t>
            </a:r>
          </a:p>
          <a:p>
            <a:endParaRPr lang="zh-CN" altLang="en-US" dirty="0"/>
          </a:p>
        </p:txBody>
      </p:sp>
      <p:sp>
        <p:nvSpPr>
          <p:cNvPr id="4" name="灯片编号占位符 3">
            <a:extLst>
              <a:ext uri="{FF2B5EF4-FFF2-40B4-BE49-F238E27FC236}">
                <a16:creationId xmlns:a16="http://schemas.microsoft.com/office/drawing/2014/main" id="{5186D2C5-5690-D4A1-673C-9BC22DF6A5E9}"/>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136841160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F1988-9CF1-D78A-18D4-314AEEFD42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93ECB3-114D-5D77-9279-C07DE6CF114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9424C2-F58A-C63A-5B57-36773E805A85}"/>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讀取傳輸事務（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讀地址（</a:t>
            </a:r>
            <a:r>
              <a:rPr lang="en-US" altLang="zh-TW" b="1" i="0" dirty="0">
                <a:solidFill>
                  <a:srgbClr val="262626"/>
                </a:solidFill>
                <a:effectLst/>
                <a:latin typeface="-apple-system"/>
              </a:rPr>
              <a:t>AR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：用來傳輸讀取請求的地址信息。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：用來傳輸從設備返回的讀取數據。</a:t>
            </a:r>
          </a:p>
          <a:p>
            <a:pPr algn="l">
              <a:spcAft>
                <a:spcPts val="1200"/>
              </a:spcAft>
            </a:pPr>
            <a:r>
              <a:rPr lang="zh-TW" altLang="en-US" b="1" i="0" dirty="0">
                <a:solidFill>
                  <a:srgbClr val="262626"/>
                </a:solidFill>
                <a:effectLst/>
                <a:latin typeface="-apple-system"/>
              </a:rPr>
              <a:t>寫入傳輸事務（</a:t>
            </a:r>
            <a:r>
              <a:rPr lang="en-US" altLang="zh-TW" b="1" i="0" dirty="0">
                <a:solidFill>
                  <a:srgbClr val="262626"/>
                </a:solidFill>
                <a:effectLst/>
                <a:latin typeface="-apple-system"/>
              </a:rPr>
              <a:t>Transaction</a:t>
            </a:r>
            <a:r>
              <a:rPr lang="zh-TW" altLang="en-US" b="1" i="0" dirty="0">
                <a:solidFill>
                  <a:srgbClr val="262626"/>
                </a:solidFill>
                <a:effectLst/>
                <a:latin typeface="-apple-system"/>
              </a:rPr>
              <a:t>）</a:t>
            </a:r>
          </a:p>
          <a:p>
            <a:pPr algn="l">
              <a:spcBef>
                <a:spcPts val="600"/>
              </a:spcBef>
              <a:spcAft>
                <a:spcPts val="600"/>
              </a:spcAft>
              <a:buFont typeface="+mj-lt"/>
              <a:buAutoNum type="arabicPeriod"/>
            </a:pPr>
            <a:r>
              <a:rPr lang="zh-TW" altLang="en-US" b="1" i="0" dirty="0">
                <a:solidFill>
                  <a:srgbClr val="262626"/>
                </a:solidFill>
                <a:effectLst/>
                <a:latin typeface="-apple-system"/>
              </a:rPr>
              <a:t>寫地址（</a:t>
            </a:r>
            <a:r>
              <a:rPr lang="en-US" altLang="zh-TW" b="1" i="0" dirty="0">
                <a:solidFill>
                  <a:srgbClr val="262626"/>
                </a:solidFill>
                <a:effectLst/>
                <a:latin typeface="-apple-system"/>
              </a:rPr>
              <a:t>AW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：用來傳輸寫入請求的地址信息。</a:t>
            </a:r>
          </a:p>
          <a:p>
            <a:pPr algn="l">
              <a:spcBef>
                <a:spcPts val="600"/>
              </a:spcBef>
              <a:spcAft>
                <a:spcPts val="600"/>
              </a:spcAft>
              <a:buFont typeface="+mj-lt"/>
              <a:buAutoNum type="arabicPeriod"/>
            </a:pPr>
            <a:r>
              <a:rPr lang="zh-TW" altLang="en-US" b="1" i="0" dirty="0">
                <a:solidFill>
                  <a:srgbClr val="262626"/>
                </a:solidFill>
                <a:effectLst/>
                <a:latin typeface="-apple-system"/>
              </a:rPr>
              <a:t>寫數據（</a:t>
            </a:r>
            <a:r>
              <a:rPr lang="en-US" altLang="zh-TW" b="1" i="0" dirty="0">
                <a:solidFill>
                  <a:srgbClr val="262626"/>
                </a:solidFill>
                <a:effectLst/>
                <a:latin typeface="-apple-system"/>
              </a:rPr>
              <a:t>W</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：用來傳輸要寫入的數據。</a:t>
            </a:r>
          </a:p>
          <a:p>
            <a:pPr algn="l"/>
            <a:r>
              <a:rPr lang="zh-TW" altLang="en-US" b="1" i="0" dirty="0">
                <a:solidFill>
                  <a:srgbClr val="262626"/>
                </a:solidFill>
                <a:effectLst/>
                <a:latin typeface="-apple-system"/>
              </a:rPr>
              <a:t>寫響應（</a:t>
            </a:r>
            <a:r>
              <a:rPr lang="en-US" altLang="zh-TW" b="1" i="0" dirty="0">
                <a:solidFill>
                  <a:srgbClr val="262626"/>
                </a:solidFill>
                <a:effectLst/>
                <a:latin typeface="-apple-system"/>
              </a:rPr>
              <a:t>R</a:t>
            </a:r>
            <a:r>
              <a:rPr lang="zh-TW" altLang="en-US" b="1" i="0" dirty="0">
                <a:solidFill>
                  <a:srgbClr val="262626"/>
                </a:solidFill>
                <a:effectLst/>
                <a:latin typeface="-apple-system"/>
              </a:rPr>
              <a:t>）</a:t>
            </a:r>
            <a:r>
              <a:rPr lang="zh-TW" altLang="en-US" b="0" i="0" dirty="0">
                <a:solidFill>
                  <a:srgbClr val="262626"/>
                </a:solidFill>
                <a:effectLst/>
                <a:latin typeface="-apple-system"/>
              </a:rPr>
              <a:t>：用來傳輸寫操作的響應信息，表明寫入是否成功。</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zh-TW" altLang="en-US" b="0" i="0" dirty="0">
                <a:solidFill>
                  <a:srgbClr val="262626"/>
                </a:solidFill>
                <a:effectLst/>
                <a:latin typeface="-apple-system"/>
              </a:rPr>
              <a:t>首先，</a:t>
            </a:r>
            <a:r>
              <a:rPr lang="en-US" altLang="zh-TW" b="0" i="0" dirty="0">
                <a:solidFill>
                  <a:srgbClr val="262626"/>
                </a:solidFill>
                <a:effectLst/>
                <a:latin typeface="-apple-system"/>
              </a:rPr>
              <a:t>5 </a:t>
            </a:r>
            <a:r>
              <a:rPr lang="zh-TW" altLang="en-US" b="0" i="0" dirty="0">
                <a:solidFill>
                  <a:srgbClr val="262626"/>
                </a:solidFill>
                <a:effectLst/>
                <a:latin typeface="-apple-system"/>
              </a:rPr>
              <a:t>個通道都具有的同一類信號：</a:t>
            </a:r>
            <a:r>
              <a:rPr lang="en-US" altLang="zh-TW" b="1" i="0" dirty="0">
                <a:solidFill>
                  <a:srgbClr val="262626"/>
                </a:solidFill>
                <a:effectLst/>
                <a:latin typeface="-apple-system"/>
              </a:rPr>
              <a:t>VALID</a:t>
            </a:r>
            <a:r>
              <a:rPr lang="zh-TW" altLang="en-US" b="0" i="0" dirty="0">
                <a:solidFill>
                  <a:srgbClr val="262626"/>
                </a:solidFill>
                <a:effectLst/>
                <a:latin typeface="-apple-system"/>
              </a:rPr>
              <a:t>、</a:t>
            </a:r>
            <a:r>
              <a:rPr lang="en-US" altLang="zh-TW" b="1" i="0" dirty="0">
                <a:solidFill>
                  <a:srgbClr val="262626"/>
                </a:solidFill>
                <a:effectLst/>
                <a:latin typeface="-apple-system"/>
              </a:rPr>
              <a:t>READY</a:t>
            </a:r>
            <a:r>
              <a:rPr lang="zh-TW" altLang="en-US" b="0" i="0" dirty="0">
                <a:solidFill>
                  <a:srgbClr val="262626"/>
                </a:solidFill>
                <a:effectLst/>
                <a:latin typeface="-apple-system"/>
              </a:rPr>
              <a:t>。這兩個信號用來實現 </a:t>
            </a:r>
            <a:r>
              <a:rPr lang="en-US" altLang="zh-TW" b="0" i="0" dirty="0">
                <a:solidFill>
                  <a:srgbClr val="262626"/>
                </a:solidFill>
                <a:effectLst/>
                <a:latin typeface="-apple-system"/>
              </a:rPr>
              <a:t>AXI </a:t>
            </a:r>
            <a:r>
              <a:rPr lang="zh-TW" altLang="en-US" b="0" i="0" dirty="0">
                <a:solidFill>
                  <a:srgbClr val="262626"/>
                </a:solidFill>
                <a:effectLst/>
                <a:latin typeface="-apple-system"/>
              </a:rPr>
              <a:t>協議的握手機制（</a:t>
            </a:r>
            <a:r>
              <a:rPr lang="en-US" altLang="zh-TW" b="0" i="0" dirty="0">
                <a:solidFill>
                  <a:srgbClr val="262626"/>
                </a:solidFill>
                <a:effectLst/>
                <a:latin typeface="-apple-system"/>
              </a:rPr>
              <a:t>handshake</a:t>
            </a:r>
            <a:r>
              <a:rPr lang="zh-TW" altLang="en-US" b="0" i="0" dirty="0">
                <a:solidFill>
                  <a:srgbClr val="262626"/>
                </a:solidFill>
                <a:effectLst/>
                <a:latin typeface="-apple-system"/>
              </a:rPr>
              <a:t>）。在讀寫數據的兩條數據通道中，傳輸突發傳輸（</a:t>
            </a:r>
            <a:r>
              <a:rPr lang="en-US" altLang="zh-TW" b="0" i="0" dirty="0">
                <a:solidFill>
                  <a:srgbClr val="262626"/>
                </a:solidFill>
                <a:effectLst/>
                <a:latin typeface="-apple-system"/>
              </a:rPr>
              <a:t>Burst Transaction</a:t>
            </a:r>
            <a:r>
              <a:rPr lang="zh-TW" altLang="en-US" b="0" i="0" dirty="0">
                <a:solidFill>
                  <a:srgbClr val="262626"/>
                </a:solidFill>
                <a:effectLst/>
                <a:latin typeface="-apple-system"/>
              </a:rPr>
              <a:t>）中的最後一個數據，必須要給出 </a:t>
            </a:r>
            <a:r>
              <a:rPr lang="en-US" altLang="zh-TW" b="1" i="0" dirty="0">
                <a:solidFill>
                  <a:srgbClr val="262626"/>
                </a:solidFill>
                <a:effectLst/>
                <a:latin typeface="-apple-system"/>
              </a:rPr>
              <a:t>LAST</a:t>
            </a:r>
            <a:r>
              <a:rPr lang="zh-TW" altLang="en-US" b="0" i="0" dirty="0">
                <a:solidFill>
                  <a:srgbClr val="262626"/>
                </a:solidFill>
                <a:effectLst/>
                <a:latin typeface="-apple-system"/>
              </a:rPr>
              <a:t> 信號，來標識這是此次突發傳輸中的最後一個數據。在共同的定義之外，各個通道有自己的定義。</a:t>
            </a:r>
          </a:p>
          <a:p>
            <a:pPr algn="l">
              <a:spcAft>
                <a:spcPts val="1200"/>
              </a:spcAft>
            </a:pPr>
            <a:r>
              <a:rPr lang="zh-TW" altLang="en-US" b="1" i="0" dirty="0">
                <a:solidFill>
                  <a:srgbClr val="262626"/>
                </a:solidFill>
                <a:effectLst/>
                <a:latin typeface="-apple-system"/>
              </a:rPr>
              <a:t>讀、寫地址通道（</a:t>
            </a:r>
            <a:r>
              <a:rPr lang="en-US" altLang="zh-TW" b="1" i="0" dirty="0">
                <a:solidFill>
                  <a:srgbClr val="262626"/>
                </a:solidFill>
                <a:effectLst/>
                <a:latin typeface="-apple-system"/>
              </a:rPr>
              <a:t>Read and Write Address Channels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讀、寫事務分別具有各自的獨立通道，用來寫入本次事務所需的地址和控制信息。</a:t>
            </a:r>
          </a:p>
          <a:p>
            <a:pPr algn="l">
              <a:spcAft>
                <a:spcPts val="1200"/>
              </a:spcAft>
            </a:pPr>
            <a:r>
              <a:rPr lang="zh-TW" altLang="en-US" b="1" i="0" dirty="0">
                <a:solidFill>
                  <a:srgbClr val="262626"/>
                </a:solidFill>
                <a:effectLst/>
                <a:latin typeface="-apple-system"/>
              </a:rPr>
              <a:t>讀數據通道（</a:t>
            </a:r>
            <a:r>
              <a:rPr lang="en-US" altLang="zh-TW" b="1" i="0" dirty="0">
                <a:solidFill>
                  <a:srgbClr val="262626"/>
                </a:solidFill>
                <a:effectLst/>
                <a:latin typeface="-apple-system"/>
              </a:rPr>
              <a:t>Read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讀數據通道上包括從機發送給主機的讀數據，以及從機對於本次讀傳輸操作的回覆。總線數據位寬可以是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寫數據通道（</a:t>
            </a:r>
            <a:r>
              <a:rPr lang="en-US" altLang="zh-TW" b="1" i="0" dirty="0">
                <a:solidFill>
                  <a:srgbClr val="262626"/>
                </a:solidFill>
                <a:effectLst/>
                <a:latin typeface="-apple-system"/>
              </a:rPr>
              <a:t>Write Data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寫數據通道上包括主機發送給從機的寫數據。總線數據位寬可以是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64</a:t>
            </a:r>
            <a:r>
              <a:rPr lang="zh-TW" altLang="en-US" b="0" i="0" dirty="0">
                <a:solidFill>
                  <a:srgbClr val="262626"/>
                </a:solidFill>
                <a:effectLst/>
                <a:latin typeface="-apple-system"/>
              </a:rPr>
              <a:t>、</a:t>
            </a:r>
            <a:r>
              <a:rPr lang="en-US" altLang="zh-TW" b="0" i="0" dirty="0">
                <a:solidFill>
                  <a:srgbClr val="262626"/>
                </a:solidFill>
                <a:effectLst/>
                <a:latin typeface="-apple-system"/>
              </a:rPr>
              <a:t>128</a:t>
            </a:r>
            <a:r>
              <a:rPr lang="zh-TW" altLang="en-US" b="0" i="0" dirty="0">
                <a:solidFill>
                  <a:srgbClr val="262626"/>
                </a:solidFill>
                <a:effectLst/>
                <a:latin typeface="-apple-system"/>
              </a:rPr>
              <a:t>、</a:t>
            </a:r>
            <a:r>
              <a:rPr lang="en-US" altLang="zh-TW" b="0" i="0" dirty="0">
                <a:solidFill>
                  <a:srgbClr val="262626"/>
                </a:solidFill>
                <a:effectLst/>
                <a:latin typeface="-apple-system"/>
              </a:rPr>
              <a:t>256</a:t>
            </a:r>
            <a:r>
              <a:rPr lang="zh-TW" altLang="en-US" b="0" i="0" dirty="0">
                <a:solidFill>
                  <a:srgbClr val="262626"/>
                </a:solidFill>
                <a:effectLst/>
                <a:latin typeface="-apple-system"/>
              </a:rPr>
              <a:t>、</a:t>
            </a:r>
            <a:r>
              <a:rPr lang="en-US" altLang="zh-TW" b="0" i="0" dirty="0">
                <a:solidFill>
                  <a:srgbClr val="262626"/>
                </a:solidFill>
                <a:effectLst/>
                <a:latin typeface="-apple-system"/>
              </a:rPr>
              <a:t>512 </a:t>
            </a:r>
            <a:r>
              <a:rPr lang="zh-TW" altLang="en-US" b="0" i="0" dirty="0">
                <a:solidFill>
                  <a:srgbClr val="262626"/>
                </a:solidFill>
                <a:effectLst/>
                <a:latin typeface="-apple-system"/>
              </a:rPr>
              <a:t>或者是 </a:t>
            </a:r>
            <a:r>
              <a:rPr lang="en-US" altLang="zh-TW" b="0" i="0" dirty="0">
                <a:solidFill>
                  <a:srgbClr val="262626"/>
                </a:solidFill>
                <a:effectLst/>
                <a:latin typeface="-apple-system"/>
              </a:rPr>
              <a:t>1024 bit</a:t>
            </a:r>
            <a:r>
              <a:rPr lang="zh-TW" altLang="en-US" b="0" i="0" dirty="0">
                <a:solidFill>
                  <a:srgbClr val="262626"/>
                </a:solidFill>
                <a:effectLst/>
                <a:latin typeface="-apple-system"/>
              </a:rPr>
              <a:t>。寫數據通道還具有 </a:t>
            </a:r>
            <a:r>
              <a:rPr lang="en-US" altLang="zh-TW" b="1" i="0" dirty="0">
                <a:solidFill>
                  <a:srgbClr val="262626"/>
                </a:solidFill>
                <a:effectLst/>
                <a:latin typeface="-apple-system"/>
              </a:rPr>
              <a:t>STROBE</a:t>
            </a:r>
            <a:r>
              <a:rPr lang="zh-TW" altLang="en-US" b="0" i="0" dirty="0">
                <a:solidFill>
                  <a:srgbClr val="262626"/>
                </a:solidFill>
                <a:effectLst/>
                <a:latin typeface="-apple-system"/>
              </a:rPr>
              <a:t> 信號，該信號以數據的字節為單位進行選取，可實現數據的掩碼功能。</a:t>
            </a:r>
          </a:p>
          <a:p>
            <a:pPr algn="l">
              <a:spcAft>
                <a:spcPts val="1200"/>
              </a:spcAft>
            </a:pPr>
            <a:r>
              <a:rPr lang="zh-TW" altLang="en-US" b="1" i="0" dirty="0">
                <a:solidFill>
                  <a:srgbClr val="262626"/>
                </a:solidFill>
                <a:effectLst/>
                <a:latin typeface="-apple-system"/>
              </a:rPr>
              <a:t>寫響應通道（</a:t>
            </a:r>
            <a:r>
              <a:rPr lang="en-US" altLang="zh-TW" b="1" i="0" dirty="0">
                <a:solidFill>
                  <a:srgbClr val="262626"/>
                </a:solidFill>
                <a:effectLst/>
                <a:latin typeface="-apple-system"/>
              </a:rPr>
              <a:t>Write Response Channel</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寫響應通道用於從機將寫操作的回應回覆給主機。所有寫傳輸操作都需要以寫回覆通道上接收寫響應作為完成信號。</a:t>
            </a:r>
          </a:p>
          <a:p>
            <a:pPr algn="l">
              <a:spcBef>
                <a:spcPts val="600"/>
              </a:spcBef>
              <a:spcAft>
                <a:spcPts val="600"/>
              </a:spcAft>
              <a:buFont typeface="+mj-lt"/>
              <a:buAutoNum type="arabicPeriod"/>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9BB27B1-520E-2800-523B-C23C6DF55552}"/>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3908245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35CC2-8596-8B5A-13A3-4799CEC79C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9B14C-FE17-B5BC-1943-16394D8FFE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E6898E-716D-4FE0-128B-522544C17E8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讀傳輸事務需要在 </a:t>
            </a:r>
            <a:r>
              <a:rPr lang="en-US" altLang="zh-TW" b="1" i="0" dirty="0">
                <a:solidFill>
                  <a:srgbClr val="262626"/>
                </a:solidFill>
                <a:effectLst/>
                <a:latin typeface="-apple-system"/>
              </a:rPr>
              <a:t>2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上發生多次傳輸：</a:t>
            </a:r>
          </a:p>
          <a:p>
            <a:pPr algn="l">
              <a:spcBef>
                <a:spcPts val="600"/>
              </a:spcBef>
              <a:spcAft>
                <a:spcPts val="600"/>
              </a:spcAft>
              <a:buFont typeface="+mj-lt"/>
              <a:buAutoNum type="arabicPeriod"/>
            </a:pPr>
            <a:r>
              <a:rPr lang="zh-TW" altLang="en-US" b="1" i="0" dirty="0">
                <a:solidFill>
                  <a:srgbClr val="262626"/>
                </a:solidFill>
                <a:effectLst/>
                <a:latin typeface="-apple-system"/>
              </a:rPr>
              <a:t>讀地址通道 </a:t>
            </a:r>
            <a:r>
              <a:rPr lang="en-US" altLang="zh-TW" b="1" i="0" dirty="0">
                <a:solidFill>
                  <a:srgbClr val="262626"/>
                </a:solidFill>
                <a:effectLst/>
                <a:latin typeface="-apple-system"/>
              </a:rPr>
              <a:t>(Read Address Channel)</a:t>
            </a:r>
            <a:r>
              <a:rPr lang="zh-TW" altLang="en-US" b="0" i="0" dirty="0">
                <a:solidFill>
                  <a:srgbClr val="262626"/>
                </a:solidFill>
                <a:effectLst/>
                <a:latin typeface="-apple-system"/>
              </a:rPr>
              <a:t>：從主設備 </a:t>
            </a:r>
            <a:r>
              <a:rPr lang="en-US" altLang="zh-TW" b="0" i="0" dirty="0">
                <a:solidFill>
                  <a:srgbClr val="262626"/>
                </a:solidFill>
                <a:effectLst/>
                <a:latin typeface="-apple-system"/>
              </a:rPr>
              <a:t>(Master) </a:t>
            </a:r>
            <a:r>
              <a:rPr lang="zh-TW" altLang="en-US" b="0" i="0" dirty="0">
                <a:solidFill>
                  <a:srgbClr val="262626"/>
                </a:solidFill>
                <a:effectLst/>
                <a:latin typeface="-apple-system"/>
              </a:rPr>
              <a:t>發送到從設備 </a:t>
            </a:r>
            <a:r>
              <a:rPr lang="en-US" altLang="zh-TW" b="0" i="0" dirty="0">
                <a:solidFill>
                  <a:srgbClr val="262626"/>
                </a:solidFill>
                <a:effectLst/>
                <a:latin typeface="-apple-system"/>
              </a:rPr>
              <a:t>(Slave)</a:t>
            </a:r>
            <a:r>
              <a:rPr lang="zh-TW" altLang="en-US" b="0" i="0" dirty="0">
                <a:solidFill>
                  <a:srgbClr val="262626"/>
                </a:solidFill>
                <a:effectLst/>
                <a:latin typeface="-apple-system"/>
              </a:rPr>
              <a:t>，以便設置地址和部分控制信號。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讀數據通道 </a:t>
            </a:r>
            <a:r>
              <a:rPr lang="en-US" altLang="zh-TW" b="1" i="0" dirty="0">
                <a:solidFill>
                  <a:srgbClr val="262626"/>
                </a:solidFill>
                <a:effectLst/>
                <a:latin typeface="-apple-system"/>
              </a:rPr>
              <a:t>(Read Data Channel)</a:t>
            </a:r>
            <a:r>
              <a:rPr lang="zh-TW" altLang="en-US" b="0" i="0" dirty="0">
                <a:solidFill>
                  <a:srgbClr val="262626"/>
                </a:solidFill>
                <a:effectLst/>
                <a:latin typeface="-apple-system"/>
              </a:rPr>
              <a:t>：此地址的數據從從設備發送到主設備。</a:t>
            </a:r>
          </a:p>
          <a:p>
            <a:pPr algn="l"/>
            <a:r>
              <a:rPr lang="zh-TW" altLang="en-US" b="0" i="0" dirty="0">
                <a:solidFill>
                  <a:srgbClr val="262626"/>
                </a:solidFill>
                <a:effectLst/>
                <a:latin typeface="-apple-system"/>
              </a:rPr>
              <a:t>需要注意的是，每個地址中可發生多次數據傳輸，這種傳輸事務稱為 </a:t>
            </a:r>
            <a:r>
              <a:rPr lang="zh-TW" altLang="en-US" b="1" i="0" dirty="0">
                <a:solidFill>
                  <a:srgbClr val="262626"/>
                </a:solidFill>
                <a:effectLst/>
                <a:latin typeface="-apple-system"/>
              </a:rPr>
              <a:t>突發 </a:t>
            </a:r>
            <a:r>
              <a:rPr lang="en-US" altLang="zh-TW" b="1" i="0" dirty="0">
                <a:solidFill>
                  <a:srgbClr val="262626"/>
                </a:solidFill>
                <a:effectLst/>
                <a:latin typeface="-apple-system"/>
              </a:rPr>
              <a:t>(burst)</a:t>
            </a:r>
            <a:r>
              <a:rPr lang="zh-TW" altLang="en-US" b="0" i="0" dirty="0">
                <a:solidFill>
                  <a:srgbClr val="262626"/>
                </a:solidFill>
                <a:effectLst/>
                <a:latin typeface="-apple-system"/>
              </a:rPr>
              <a:t>。</a:t>
            </a:r>
            <a:r>
              <a:rPr lang="en-US" altLang="zh-TW" b="0" i="0" dirty="0">
                <a:solidFill>
                  <a:srgbClr val="262626"/>
                </a:solidFill>
                <a:effectLst/>
                <a:latin typeface="-apple-system"/>
              </a:rPr>
              <a:t>AXI4-Full </a:t>
            </a:r>
            <a:r>
              <a:rPr lang="zh-TW" altLang="en-US" b="0" i="0" dirty="0">
                <a:solidFill>
                  <a:srgbClr val="262626"/>
                </a:solidFill>
                <a:effectLst/>
                <a:latin typeface="-apple-system"/>
              </a:rPr>
              <a:t>是支持突發的，而 </a:t>
            </a:r>
            <a:r>
              <a:rPr lang="en-US" altLang="zh-TW" b="0" i="0" dirty="0">
                <a:solidFill>
                  <a:srgbClr val="262626"/>
                </a:solidFill>
                <a:effectLst/>
                <a:latin typeface="-apple-system"/>
              </a:rPr>
              <a:t>AXI4-Lite </a:t>
            </a:r>
            <a:r>
              <a:rPr lang="zh-TW" altLang="en-US" b="0" i="0" dirty="0">
                <a:solidFill>
                  <a:srgbClr val="262626"/>
                </a:solidFill>
                <a:effectLst/>
                <a:latin typeface="-apple-system"/>
              </a:rPr>
              <a:t>不支持突發，或者說“突發長度為 </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讀地址通道信號（</a:t>
            </a:r>
            <a:r>
              <a:rPr lang="en-US" altLang="zh-TW" b="1" i="0" dirty="0">
                <a:solidFill>
                  <a:srgbClr val="262626"/>
                </a:solidFill>
                <a:effectLst/>
                <a:latin typeface="-apple-system"/>
              </a:rPr>
              <a:t>Read Address Channel Signals</a:t>
            </a:r>
            <a:r>
              <a:rPr lang="zh-TW" altLang="en-US" b="1" i="0" dirty="0">
                <a:solidFill>
                  <a:srgbClr val="262626"/>
                </a:solidFill>
                <a:effectLst/>
                <a:latin typeface="-apple-system"/>
              </a:rPr>
              <a:t>）</a:t>
            </a: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ARADDR</a:t>
            </a:r>
            <a:r>
              <a:rPr lang="zh-TW" altLang="en-US" b="0" i="0" dirty="0">
                <a:solidFill>
                  <a:srgbClr val="262626"/>
                </a:solidFill>
                <a:effectLst/>
                <a:latin typeface="-apple-system"/>
              </a:rPr>
              <a:t>：讀地址，給出一次讀突發傳輸的讀地址。由主機到從機。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ARBURST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ARLEN</a:t>
            </a:r>
            <a:r>
              <a:rPr lang="zh-TW" altLang="en-US" b="0" i="0" dirty="0">
                <a:solidFill>
                  <a:srgbClr val="262626"/>
                </a:solidFill>
                <a:effectLst/>
                <a:latin typeface="-apple-system"/>
              </a:rPr>
              <a:t>：傳輸的突發長度。由主機到從機。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ARSIZE</a:t>
            </a:r>
            <a:r>
              <a:rPr lang="zh-TW" altLang="en-US" b="0" i="0" dirty="0">
                <a:solidFill>
                  <a:srgbClr val="262626"/>
                </a:solidFill>
                <a:effectLst/>
                <a:latin typeface="-apple-system"/>
              </a:rPr>
              <a:t>：讀突發大小，給出每次突發傳輸的字節數。由主機到從機。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讀數據通道信號（</a:t>
            </a:r>
            <a:r>
              <a:rPr lang="en-US" altLang="zh-TW" b="1" i="0" dirty="0">
                <a:solidFill>
                  <a:srgbClr val="262626"/>
                </a:solidFill>
                <a:effectLst/>
                <a:latin typeface="-apple-system"/>
              </a:rPr>
              <a:t>Read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R</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read</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RDATA</a:t>
            </a:r>
            <a:r>
              <a:rPr lang="zh-TW" altLang="en-US" b="0" i="0" dirty="0">
                <a:solidFill>
                  <a:srgbClr val="262626"/>
                </a:solidFill>
                <a:effectLst/>
                <a:latin typeface="-apple-system"/>
              </a:rPr>
              <a:t>：讀到的數據。由從機到主機。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RREADY</a:t>
            </a:r>
            <a:r>
              <a:rPr lang="zh-TW" altLang="en-US" b="0" i="0" dirty="0">
                <a:solidFill>
                  <a:srgbClr val="262626"/>
                </a:solidFill>
                <a:effectLst/>
                <a:latin typeface="-apple-system"/>
              </a:rPr>
              <a:t>：表明“主機”可以接收從機發送的數據。由主機到從機。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RVALID</a:t>
            </a:r>
            <a:r>
              <a:rPr lang="zh-TW" altLang="en-US" b="0" i="0" dirty="0">
                <a:solidFill>
                  <a:srgbClr val="262626"/>
                </a:solidFill>
                <a:effectLst/>
                <a:latin typeface="-apple-system"/>
              </a:rPr>
              <a:t>：讀有效信號。由從機到主機。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RRESP</a:t>
            </a:r>
            <a:r>
              <a:rPr lang="zh-TW" altLang="en-US" b="0" i="0" dirty="0">
                <a:solidFill>
                  <a:srgbClr val="262626"/>
                </a:solidFill>
                <a:effectLst/>
                <a:latin typeface="-apple-system"/>
              </a:rPr>
              <a:t>：讀響應，表明讀傳輸的狀態。由從機到主機。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RLAST</a:t>
            </a:r>
            <a:r>
              <a:rPr lang="zh-TW" altLang="en-US" b="0" i="0" dirty="0">
                <a:solidFill>
                  <a:srgbClr val="262626"/>
                </a:solidFill>
                <a:effectLst/>
                <a:latin typeface="-apple-system"/>
              </a:rPr>
              <a:t>：表明此次傳輸是最後一個突發傳輸。由從機到主機。</a:t>
            </a:r>
          </a:p>
          <a:p>
            <a:pPr algn="l"/>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A34393A-DB49-BDD9-69D7-F2DFE038C66D}"/>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309046750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46ABD-5589-1AFC-FB16-B410D64161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57896-744A-6C98-2A49-D4649019EA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8738CE-55DA-DF91-CB70-31706580FE52}"/>
              </a:ext>
            </a:extLst>
          </p:cNvPr>
          <p:cNvSpPr>
            <a:spLocks noGrp="1"/>
          </p:cNvSpPr>
          <p:nvPr>
            <p:ph type="body" idx="1"/>
          </p:nvPr>
        </p:nvSpPr>
        <p:spPr/>
        <p:txBody>
          <a:bodyPr/>
          <a:lstStyle/>
          <a:p>
            <a:pPr algn="l"/>
            <a:r>
              <a:rPr lang="en-US" altLang="zh-TW" b="0" i="0" dirty="0">
                <a:solidFill>
                  <a:srgbClr val="262626"/>
                </a:solidFill>
                <a:effectLst/>
                <a:latin typeface="-apple-system"/>
              </a:rPr>
              <a:t>AXI </a:t>
            </a:r>
            <a:r>
              <a:rPr lang="zh-TW" altLang="en-US" b="0" i="0" dirty="0">
                <a:solidFill>
                  <a:srgbClr val="262626"/>
                </a:solidFill>
                <a:effectLst/>
                <a:latin typeface="-apple-system"/>
              </a:rPr>
              <a:t>寫入傳輸事務需要在 </a:t>
            </a:r>
            <a:r>
              <a:rPr lang="en-US" altLang="zh-TW" b="1" i="0" dirty="0">
                <a:solidFill>
                  <a:srgbClr val="262626"/>
                </a:solidFill>
                <a:effectLst/>
                <a:latin typeface="-apple-system"/>
              </a:rPr>
              <a:t>3 </a:t>
            </a:r>
            <a:r>
              <a:rPr lang="zh-TW" altLang="en-US" b="1" i="0" dirty="0">
                <a:solidFill>
                  <a:srgbClr val="262626"/>
                </a:solidFill>
                <a:effectLst/>
                <a:latin typeface="-apple-system"/>
              </a:rPr>
              <a:t>條讀取信道</a:t>
            </a:r>
            <a:r>
              <a:rPr lang="zh-TW" altLang="en-US" b="0" i="0" dirty="0">
                <a:solidFill>
                  <a:srgbClr val="262626"/>
                </a:solidFill>
                <a:effectLst/>
                <a:latin typeface="-apple-system"/>
              </a:rPr>
              <a:t> 上存在多次傳輸：</a:t>
            </a:r>
          </a:p>
          <a:p>
            <a:pPr algn="l">
              <a:spcBef>
                <a:spcPts val="600"/>
              </a:spcBef>
              <a:spcAft>
                <a:spcPts val="600"/>
              </a:spcAft>
              <a:buFont typeface="+mj-lt"/>
              <a:buAutoNum type="arabicPeriod"/>
            </a:pPr>
            <a:r>
              <a:rPr lang="zh-TW" altLang="en-US" b="1" i="0" dirty="0">
                <a:solidFill>
                  <a:srgbClr val="262626"/>
                </a:solidFill>
                <a:effectLst/>
                <a:latin typeface="-apple-system"/>
              </a:rPr>
              <a:t>寫地址通道 </a:t>
            </a:r>
            <a:r>
              <a:rPr lang="en-US" altLang="zh-TW" b="1" i="0" dirty="0">
                <a:solidFill>
                  <a:srgbClr val="262626"/>
                </a:solidFill>
                <a:effectLst/>
                <a:latin typeface="-apple-system"/>
              </a:rPr>
              <a:t>(Write Address Channel)</a:t>
            </a:r>
            <a:r>
              <a:rPr lang="zh-TW" altLang="en-US" b="0" i="0" dirty="0">
                <a:solidFill>
                  <a:srgbClr val="262626"/>
                </a:solidFill>
                <a:effectLst/>
                <a:latin typeface="-apple-system"/>
              </a:rPr>
              <a:t>：從主設備發送到從設備，以便設置地址和部分控制信號。</a:t>
            </a:r>
          </a:p>
          <a:p>
            <a:pPr algn="l">
              <a:spcBef>
                <a:spcPts val="600"/>
              </a:spcBef>
              <a:spcAft>
                <a:spcPts val="600"/>
              </a:spcAft>
              <a:buFont typeface="+mj-lt"/>
              <a:buAutoNum type="arabicPeriod"/>
            </a:pPr>
            <a:r>
              <a:rPr lang="zh-TW" altLang="en-US" b="1" i="0" dirty="0">
                <a:solidFill>
                  <a:srgbClr val="262626"/>
                </a:solidFill>
                <a:effectLst/>
                <a:latin typeface="-apple-system"/>
              </a:rPr>
              <a:t>寫數據通道 </a:t>
            </a:r>
            <a:r>
              <a:rPr lang="en-US" altLang="zh-TW" b="1" i="0" dirty="0">
                <a:solidFill>
                  <a:srgbClr val="262626"/>
                </a:solidFill>
                <a:effectLst/>
                <a:latin typeface="-apple-system"/>
              </a:rPr>
              <a:t>(Write Data Channel)</a:t>
            </a:r>
            <a:r>
              <a:rPr lang="zh-TW" altLang="en-US" b="0" i="0" dirty="0">
                <a:solidFill>
                  <a:srgbClr val="262626"/>
                </a:solidFill>
                <a:effectLst/>
                <a:latin typeface="-apple-system"/>
              </a:rPr>
              <a:t>：此地址的數據從主設備發射到從設備。</a:t>
            </a:r>
          </a:p>
          <a:p>
            <a:pPr algn="l">
              <a:spcBef>
                <a:spcPts val="600"/>
              </a:spcBef>
              <a:spcAft>
                <a:spcPts val="600"/>
              </a:spcAft>
              <a:buFont typeface="+mj-lt"/>
              <a:buAutoNum type="arabicPeriod"/>
            </a:pPr>
            <a:r>
              <a:rPr lang="zh-TW" altLang="en-US" b="1" i="0" dirty="0">
                <a:solidFill>
                  <a:srgbClr val="262626"/>
                </a:solidFill>
                <a:effectLst/>
                <a:latin typeface="-apple-system"/>
              </a:rPr>
              <a:t>寫響應通道 </a:t>
            </a:r>
            <a:r>
              <a:rPr lang="en-US" altLang="zh-TW" b="1" i="0" dirty="0">
                <a:solidFill>
                  <a:srgbClr val="262626"/>
                </a:solidFill>
                <a:effectLst/>
                <a:latin typeface="-apple-system"/>
              </a:rPr>
              <a:t>(Write Response Channel)</a:t>
            </a:r>
            <a:r>
              <a:rPr lang="zh-TW" altLang="en-US" b="0" i="0" dirty="0">
                <a:solidFill>
                  <a:srgbClr val="262626"/>
                </a:solidFill>
                <a:effectLst/>
                <a:latin typeface="-apple-system"/>
              </a:rPr>
              <a:t>：寫入響應從從設備發送到主設備，以指示傳輸是否成功。</a:t>
            </a:r>
            <a:endParaRPr lang="en-US" altLang="zh-TW" b="0" i="0" dirty="0">
              <a:solidFill>
                <a:srgbClr val="262626"/>
              </a:solidFill>
              <a:effectLst/>
              <a:latin typeface="-apple-system"/>
            </a:endParaRPr>
          </a:p>
          <a:p>
            <a:pPr algn="l">
              <a:spcBef>
                <a:spcPts val="600"/>
              </a:spcBef>
              <a:spcAft>
                <a:spcPts val="600"/>
              </a:spcAft>
              <a:buFont typeface="+mj-lt"/>
              <a:buAutoNum type="arabicPeriod"/>
            </a:pPr>
            <a:endParaRPr lang="en-US" altLang="zh-TW" b="0" i="0" dirty="0">
              <a:solidFill>
                <a:srgbClr val="262626"/>
              </a:solidFill>
              <a:effectLst/>
              <a:latin typeface="-apple-system"/>
            </a:endParaRPr>
          </a:p>
          <a:p>
            <a:pPr algn="l"/>
            <a:r>
              <a:rPr lang="zh-TW" altLang="en-US" b="0" i="0" dirty="0">
                <a:solidFill>
                  <a:srgbClr val="262626"/>
                </a:solidFill>
                <a:effectLst/>
                <a:latin typeface="-apple-system"/>
              </a:rPr>
              <a:t>寫響應通道上可能的響應值包括：</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OKAY (0b00)</a:t>
            </a:r>
            <a:r>
              <a:rPr lang="zh-TW" altLang="en-US" b="0" i="0" dirty="0">
                <a:solidFill>
                  <a:srgbClr val="262626"/>
                </a:solidFill>
                <a:effectLst/>
                <a:latin typeface="-apple-system"/>
              </a:rPr>
              <a:t>：正常訪問成功，表示已成功完成正常訪問。</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EXOKAY (0b01)</a:t>
            </a:r>
            <a:r>
              <a:rPr lang="zh-TW" altLang="en-US" b="0" i="0" dirty="0">
                <a:solidFill>
                  <a:srgbClr val="262626"/>
                </a:solidFill>
                <a:effectLst/>
                <a:latin typeface="-apple-system"/>
              </a:rPr>
              <a:t>：專屬訪問成功。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SLVERR (0b10)</a:t>
            </a:r>
            <a:r>
              <a:rPr lang="zh-TW" altLang="en-US" b="0" i="0" dirty="0">
                <a:solidFill>
                  <a:srgbClr val="262626"/>
                </a:solidFill>
                <a:effectLst/>
                <a:latin typeface="-apple-system"/>
              </a:rPr>
              <a:t>：從設備錯誤，已成功訪問從設備，但從設備希望向發端主設備返回錯誤條件（例如，數據讀取無效）。</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DECERR (0b11)</a:t>
            </a:r>
            <a:r>
              <a:rPr lang="zh-TW" altLang="en-US" b="0" i="0" dirty="0">
                <a:solidFill>
                  <a:srgbClr val="262626"/>
                </a:solidFill>
                <a:effectLst/>
                <a:latin typeface="-apple-system"/>
              </a:rPr>
              <a:t>：解碼器錯誤，通常由互聯組件生成，用於指示傳輸事務地址處沒有任何從設備。</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在這裡可能會發現讀、寫事務所需的通道數不同，寫事務需要 </a:t>
            </a:r>
            <a:r>
              <a:rPr lang="en-US" altLang="zh-TW" b="0" i="0" dirty="0">
                <a:solidFill>
                  <a:srgbClr val="262626"/>
                </a:solidFill>
                <a:effectLst/>
                <a:latin typeface="-apple-system"/>
              </a:rPr>
              <a:t>3 </a:t>
            </a:r>
            <a:r>
              <a:rPr lang="zh-TW" altLang="en-US" b="0" i="0" dirty="0">
                <a:solidFill>
                  <a:srgbClr val="262626"/>
                </a:solidFill>
                <a:effectLst/>
                <a:latin typeface="-apple-system"/>
              </a:rPr>
              <a:t>條通道，而讀事務只需要 </a:t>
            </a:r>
            <a:r>
              <a:rPr lang="en-US" altLang="zh-TW" b="0" i="0" dirty="0">
                <a:solidFill>
                  <a:srgbClr val="262626"/>
                </a:solidFill>
                <a:effectLst/>
                <a:latin typeface="-apple-system"/>
              </a:rPr>
              <a:t>2 </a:t>
            </a:r>
            <a:r>
              <a:rPr lang="zh-TW" altLang="en-US" b="0" i="0" dirty="0">
                <a:solidFill>
                  <a:srgbClr val="262626"/>
                </a:solidFill>
                <a:effectLst/>
                <a:latin typeface="-apple-system"/>
              </a:rPr>
              <a:t>條通道，少了一條“讀響應通道”。難道讀事務不需要響應嗎？讀事務當然也需要響應，只不過既然已經存在一條讀數據通道，這條通道也可以用來傳輸數據作為讀取響應。讀事務的響應值規則與寫事務的響應值規則一致。</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寫地址通道信號（</a:t>
            </a:r>
            <a:r>
              <a:rPr lang="en-US" altLang="zh-TW" b="1" i="0" dirty="0">
                <a:solidFill>
                  <a:srgbClr val="262626"/>
                </a:solidFill>
                <a:effectLst/>
                <a:latin typeface="-apple-system"/>
              </a:rPr>
              <a:t>Write Address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AW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address 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AWADDR</a:t>
            </a:r>
            <a:r>
              <a:rPr lang="zh-TW" altLang="en-US" b="0" i="0" dirty="0">
                <a:solidFill>
                  <a:srgbClr val="262626"/>
                </a:solidFill>
                <a:effectLst/>
                <a:latin typeface="-apple-system"/>
              </a:rPr>
              <a:t>：寫地址，給出一次寫突發傳輸的寫地址。由主機到從機。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AWREADY</a:t>
            </a:r>
            <a:r>
              <a:rPr lang="zh-TW" altLang="en-US" b="0" i="0" dirty="0">
                <a:solidFill>
                  <a:srgbClr val="262626"/>
                </a:solidFill>
                <a:effectLst/>
                <a:latin typeface="-apple-system"/>
              </a:rPr>
              <a:t>：表明“從”可以接收地址和對應的控制信號。由從機到主機。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AWVALID</a:t>
            </a:r>
            <a:r>
              <a:rPr lang="zh-TW" altLang="en-US" b="0" i="0" dirty="0">
                <a:solidFill>
                  <a:srgbClr val="262626"/>
                </a:solidFill>
                <a:effectLst/>
                <a:latin typeface="-apple-system"/>
              </a:rPr>
              <a:t>：有效信號，表明此通道的地址控制信號有效。由主機到從機。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AWBURST</a:t>
            </a:r>
            <a:r>
              <a:rPr lang="zh-TW" altLang="en-US" b="0" i="0" dirty="0">
                <a:solidFill>
                  <a:srgbClr val="262626"/>
                </a:solidFill>
                <a:effectLst/>
                <a:latin typeface="-apple-system"/>
              </a:rPr>
              <a:t>：突發類型。由主機到從機。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AWLEN</a:t>
            </a:r>
            <a:r>
              <a:rPr lang="zh-TW" altLang="en-US" b="0" i="0" dirty="0">
                <a:solidFill>
                  <a:srgbClr val="262626"/>
                </a:solidFill>
                <a:effectLst/>
                <a:latin typeface="-apple-system"/>
              </a:rPr>
              <a:t>：寫傳輸的突發長度。由主機到從機。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AWSIZE</a:t>
            </a:r>
            <a:r>
              <a:rPr lang="zh-TW" altLang="en-US" b="0" i="0" dirty="0">
                <a:solidFill>
                  <a:srgbClr val="262626"/>
                </a:solidFill>
                <a:effectLst/>
                <a:latin typeface="-apple-system"/>
              </a:rPr>
              <a:t>：寫突發大小，給出每次突發傳輸的字節數。由主機到從機。</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寫數據通道信號（</a:t>
            </a:r>
            <a:r>
              <a:rPr lang="en-US" altLang="zh-TW" b="1" i="0" dirty="0">
                <a:solidFill>
                  <a:srgbClr val="262626"/>
                </a:solidFill>
                <a:effectLst/>
                <a:latin typeface="-apple-system"/>
              </a:rPr>
              <a:t>Write Data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W</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a:t>
            </a:r>
            <a:r>
              <a:rPr lang="zh-TW" altLang="en-US" b="0" i="0" dirty="0">
                <a:solidFill>
                  <a:srgbClr val="262626"/>
                </a:solidFill>
                <a:effectLst/>
                <a:latin typeface="-apple-system"/>
              </a:rPr>
              <a:t>）：</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WDATA</a:t>
            </a:r>
            <a:r>
              <a:rPr lang="zh-TW" altLang="en-US" b="0" i="0" dirty="0">
                <a:solidFill>
                  <a:srgbClr val="262626"/>
                </a:solidFill>
                <a:effectLst/>
                <a:latin typeface="-apple-system"/>
              </a:rPr>
              <a:t>：寫數據，從主機到從機。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WREADY</a:t>
            </a:r>
            <a:r>
              <a:rPr lang="zh-TW" altLang="en-US" b="0" i="0" dirty="0">
                <a:solidFill>
                  <a:srgbClr val="262626"/>
                </a:solidFill>
                <a:effectLst/>
                <a:latin typeface="-apple-system"/>
              </a:rPr>
              <a:t>：表明從機可以接收寫數據。由從機到主機。</a:t>
            </a:r>
            <a:endParaRPr lang="en-US" altLang="zh-TW" b="0" i="0" dirty="0">
              <a:solidFill>
                <a:srgbClr val="262626"/>
              </a:solidFill>
              <a:effectLst/>
              <a:latin typeface="-apple-system"/>
            </a:endParaRP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WVALID</a:t>
            </a:r>
            <a:r>
              <a:rPr lang="zh-TW" altLang="en-US" b="0" i="0" dirty="0">
                <a:solidFill>
                  <a:srgbClr val="262626"/>
                </a:solidFill>
                <a:effectLst/>
                <a:latin typeface="-apple-system"/>
              </a:rPr>
              <a:t>：寫有效，表明此次寫有效。從主機到從機。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WSTRB</a:t>
            </a:r>
            <a:r>
              <a:rPr lang="zh-TW" altLang="en-US" b="0" i="0" dirty="0">
                <a:solidFill>
                  <a:srgbClr val="262626"/>
                </a:solidFill>
                <a:effectLst/>
                <a:latin typeface="-apple-system"/>
              </a:rPr>
              <a:t>：</a:t>
            </a:r>
            <a:r>
              <a:rPr lang="en-US" altLang="zh-TW" b="0" i="0" dirty="0">
                <a:solidFill>
                  <a:srgbClr val="262626"/>
                </a:solidFill>
                <a:effectLst/>
                <a:latin typeface="-apple-system"/>
              </a:rPr>
              <a:t>WSTRB[n:0] </a:t>
            </a:r>
            <a:r>
              <a:rPr lang="zh-TW" altLang="en-US" b="0" i="0" dirty="0">
                <a:solidFill>
                  <a:srgbClr val="262626"/>
                </a:solidFill>
                <a:effectLst/>
                <a:latin typeface="-apple-system"/>
              </a:rPr>
              <a:t>對應於對應的寫字節，</a:t>
            </a:r>
            <a:r>
              <a:rPr lang="en-US" altLang="zh-TW" b="0" i="0" dirty="0">
                <a:solidFill>
                  <a:srgbClr val="262626"/>
                </a:solidFill>
                <a:effectLst/>
                <a:latin typeface="-apple-system"/>
              </a:rPr>
              <a:t>WSTRB[n] </a:t>
            </a:r>
            <a:r>
              <a:rPr lang="zh-TW" altLang="en-US" b="0" i="0" dirty="0">
                <a:solidFill>
                  <a:srgbClr val="262626"/>
                </a:solidFill>
                <a:effectLst/>
                <a:latin typeface="-apple-system"/>
              </a:rPr>
              <a:t>對應於 </a:t>
            </a:r>
            <a:r>
              <a:rPr lang="en-US" altLang="zh-TW" b="0" i="0" dirty="0">
                <a:solidFill>
                  <a:srgbClr val="262626"/>
                </a:solidFill>
                <a:effectLst/>
                <a:latin typeface="-apple-system"/>
              </a:rPr>
              <a:t>WDATA[8n+7:8n]</a:t>
            </a:r>
            <a:r>
              <a:rPr lang="zh-TW" altLang="en-US" b="0" i="0" dirty="0">
                <a:solidFill>
                  <a:srgbClr val="262626"/>
                </a:solidFill>
                <a:effectLst/>
                <a:latin typeface="-apple-system"/>
              </a:rPr>
              <a:t>。當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為低時，</a:t>
            </a:r>
            <a:r>
              <a:rPr lang="en-US" altLang="zh-TW" b="0" i="0" dirty="0">
                <a:solidFill>
                  <a:srgbClr val="262626"/>
                </a:solidFill>
                <a:effectLst/>
                <a:latin typeface="-apple-system"/>
              </a:rPr>
              <a:t>WSTRB </a:t>
            </a:r>
            <a:r>
              <a:rPr lang="zh-TW" altLang="en-US" b="0" i="0" dirty="0">
                <a:solidFill>
                  <a:srgbClr val="262626"/>
                </a:solidFill>
                <a:effectLst/>
                <a:latin typeface="-apple-system"/>
              </a:rPr>
              <a:t>可以為任意值；當 </a:t>
            </a:r>
            <a:r>
              <a:rPr lang="en-US" altLang="zh-TW" b="0" i="0" dirty="0">
                <a:solidFill>
                  <a:srgbClr val="262626"/>
                </a:solidFill>
                <a:effectLst/>
                <a:latin typeface="-apple-system"/>
              </a:rPr>
              <a:t>WVALID </a:t>
            </a:r>
            <a:r>
              <a:rPr lang="zh-TW" altLang="en-US" b="0" i="0" dirty="0">
                <a:solidFill>
                  <a:srgbClr val="262626"/>
                </a:solidFill>
                <a:effectLst/>
                <a:latin typeface="-apple-system"/>
              </a:rPr>
              <a:t>為高時，高的字節線必須指示有效的數據。從主機到從機。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WLAST</a:t>
            </a:r>
            <a:r>
              <a:rPr lang="zh-TW" altLang="en-US" b="0" i="0" dirty="0">
                <a:solidFill>
                  <a:srgbClr val="262626"/>
                </a:solidFill>
                <a:effectLst/>
                <a:latin typeface="-apple-system"/>
              </a:rPr>
              <a:t>：表明此次傳輸是最後一個突發傳輸。從主機到從機。</a:t>
            </a:r>
          </a:p>
          <a:p>
            <a:pPr algn="l">
              <a:spcBef>
                <a:spcPts val="600"/>
              </a:spcBef>
              <a:spcAft>
                <a:spcPts val="600"/>
              </a:spcAft>
              <a:buFont typeface="Arial" panose="020B0604020202020204" pitchFamily="34" charset="0"/>
              <a:buChar char="•"/>
            </a:pP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寫響應通道信號（</a:t>
            </a:r>
            <a:r>
              <a:rPr lang="en-US" altLang="zh-TW" b="1" i="0" dirty="0">
                <a:solidFill>
                  <a:srgbClr val="262626"/>
                </a:solidFill>
                <a:effectLst/>
                <a:latin typeface="-apple-system"/>
              </a:rPr>
              <a:t>Write Response Channel Signals</a:t>
            </a:r>
            <a:r>
              <a:rPr lang="zh-TW" altLang="en-US" b="1" i="0" dirty="0">
                <a:solidFill>
                  <a:srgbClr val="262626"/>
                </a:solidFill>
                <a:effectLst/>
                <a:latin typeface="-apple-system"/>
              </a:rPr>
              <a:t>）</a:t>
            </a:r>
          </a:p>
          <a:p>
            <a:pPr algn="l"/>
            <a:r>
              <a:rPr lang="zh-TW" altLang="en-US" b="0" i="0" dirty="0">
                <a:solidFill>
                  <a:srgbClr val="262626"/>
                </a:solidFill>
                <a:effectLst/>
                <a:latin typeface="-apple-system"/>
              </a:rPr>
              <a:t>該通道的信號均用 </a:t>
            </a:r>
            <a:r>
              <a:rPr lang="en-US" altLang="zh-TW" b="1" i="0" dirty="0">
                <a:solidFill>
                  <a:srgbClr val="262626"/>
                </a:solidFill>
                <a:effectLst/>
                <a:latin typeface="-apple-system"/>
              </a:rPr>
              <a:t>B</a:t>
            </a:r>
            <a:r>
              <a:rPr lang="zh-TW" altLang="en-US" b="0" i="0" dirty="0">
                <a:solidFill>
                  <a:srgbClr val="262626"/>
                </a:solidFill>
                <a:effectLst/>
                <a:latin typeface="-apple-system"/>
              </a:rPr>
              <a:t> 作為前綴（</a:t>
            </a:r>
            <a:r>
              <a:rPr lang="en-US" altLang="zh-TW" b="0" i="0" dirty="0">
                <a:solidFill>
                  <a:srgbClr val="262626"/>
                </a:solidFill>
                <a:effectLst/>
                <a:latin typeface="-apple-system"/>
              </a:rPr>
              <a:t>write response</a:t>
            </a:r>
            <a:r>
              <a:rPr lang="zh-TW" altLang="en-US" b="0" i="0" dirty="0">
                <a:solidFill>
                  <a:srgbClr val="262626"/>
                </a:solidFill>
                <a:effectLst/>
                <a:latin typeface="-apple-system"/>
              </a:rPr>
              <a:t>）：</a:t>
            </a:r>
            <a:endParaRPr lang="en-US" altLang="zh-TW" b="1"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BRESP</a:t>
            </a:r>
            <a:r>
              <a:rPr lang="zh-TW" altLang="en-US" b="0" i="0" dirty="0">
                <a:solidFill>
                  <a:srgbClr val="262626"/>
                </a:solidFill>
                <a:effectLst/>
                <a:latin typeface="-apple-system"/>
              </a:rPr>
              <a:t>：寫響應，表明寫傳輸的狀態。由從機到主機。</a:t>
            </a:r>
          </a:p>
          <a:p>
            <a:pPr algn="l">
              <a:spcBef>
                <a:spcPts val="600"/>
              </a:spcBef>
              <a:spcAft>
                <a:spcPts val="600"/>
              </a:spcAft>
              <a:buFont typeface="Arial" panose="020B0604020202020204" pitchFamily="34" charset="0"/>
              <a:buChar char="•"/>
            </a:pPr>
            <a:r>
              <a:rPr lang="en-US" altLang="zh-TW" b="1" i="0" dirty="0">
                <a:solidFill>
                  <a:srgbClr val="262626"/>
                </a:solidFill>
                <a:effectLst/>
                <a:latin typeface="-apple-system"/>
              </a:rPr>
              <a:t>BREADY</a:t>
            </a:r>
            <a:r>
              <a:rPr lang="zh-TW" altLang="en-US" b="0" i="0" dirty="0">
                <a:solidFill>
                  <a:srgbClr val="262626"/>
                </a:solidFill>
                <a:effectLst/>
                <a:latin typeface="-apple-system"/>
              </a:rPr>
              <a:t>：表明主機能夠接收寫響應。由主機到從機。</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altLang="zh-TW" b="1" i="0" dirty="0">
                <a:solidFill>
                  <a:srgbClr val="262626"/>
                </a:solidFill>
                <a:effectLst/>
                <a:latin typeface="-apple-system"/>
              </a:rPr>
              <a:t>BVALID</a:t>
            </a:r>
            <a:r>
              <a:rPr lang="zh-TW" altLang="en-US" b="0" i="0" dirty="0">
                <a:solidFill>
                  <a:srgbClr val="262626"/>
                </a:solidFill>
                <a:effectLst/>
                <a:latin typeface="-apple-system"/>
              </a:rPr>
              <a:t>：寫響應有效，表明響應信號有效。由從機到主機。</a:t>
            </a:r>
          </a:p>
          <a:p>
            <a:pPr algn="l">
              <a:spcBef>
                <a:spcPts val="600"/>
              </a:spcBef>
              <a:spcAft>
                <a:spcPts val="600"/>
              </a:spcAft>
              <a:buFont typeface="Arial" panose="020B0604020202020204" pitchFamily="34" charset="0"/>
              <a:buChar char="•"/>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238EC8D1-E7C6-F5A3-99AB-81C72FE3F603}"/>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295171650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6700C-ED5E-0429-0959-8ECBC3A431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329C66-B701-3D52-B94A-B3946C662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8BEA20-A85E-4C50-84F6-61B263AD1E17}"/>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握手機制</a:t>
            </a:r>
          </a:p>
          <a:p>
            <a:pPr algn="l"/>
            <a:r>
              <a:rPr lang="zh-TW" altLang="en-US" b="0" i="0" dirty="0">
                <a:solidFill>
                  <a:srgbClr val="262626"/>
                </a:solidFill>
                <a:effectLst/>
                <a:latin typeface="-apple-system"/>
              </a:rPr>
              <a:t>在握手機制中，通信雙方分別扮演發送方（</a:t>
            </a:r>
            <a:r>
              <a:rPr lang="en-US" altLang="zh-TW" b="0" i="0" dirty="0">
                <a:solidFill>
                  <a:srgbClr val="262626"/>
                </a:solidFill>
                <a:effectLst/>
                <a:latin typeface="-apple-system"/>
              </a:rPr>
              <a:t>Source</a:t>
            </a:r>
            <a:r>
              <a:rPr lang="zh-TW" altLang="en-US" b="0" i="0" dirty="0">
                <a:solidFill>
                  <a:srgbClr val="262626"/>
                </a:solidFill>
                <a:effectLst/>
                <a:latin typeface="-apple-system"/>
              </a:rPr>
              <a:t>）和接收方（</a:t>
            </a:r>
            <a:r>
              <a:rPr lang="en-US" altLang="zh-TW" b="0" i="0" dirty="0">
                <a:solidFill>
                  <a:srgbClr val="262626"/>
                </a:solidFill>
                <a:effectLst/>
                <a:latin typeface="-apple-system"/>
              </a:rPr>
              <a:t>Destination</a:t>
            </a:r>
            <a:r>
              <a:rPr lang="zh-TW" altLang="en-US" b="0" i="0" dirty="0">
                <a:solidFill>
                  <a:srgbClr val="262626"/>
                </a:solidFill>
                <a:effectLst/>
                <a:latin typeface="-apple-system"/>
              </a:rPr>
              <a:t>），兩者的操作（技能）並不相同：</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a:t>
            </a:r>
            <a:r>
              <a:rPr lang="zh-TW" altLang="en-US" b="0" i="0" dirty="0">
                <a:solidFill>
                  <a:srgbClr val="262626"/>
                </a:solidFill>
                <a:effectLst/>
                <a:latin typeface="-apple-system"/>
              </a:rPr>
              <a:t>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信號，表示發送方已經將數據、地址或控制信息準備就緒，並保持在消息總線上。</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a:t>
            </a:r>
            <a:r>
              <a:rPr lang="zh-TW" altLang="en-US" b="0" i="0" dirty="0">
                <a:solidFill>
                  <a:srgbClr val="262626"/>
                </a:solidFill>
                <a:effectLst/>
                <a:latin typeface="-apple-system"/>
              </a:rPr>
              <a:t>置高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信號，表示接收方已經做好接收的準備。</a:t>
            </a:r>
          </a:p>
          <a:p>
            <a:pPr algn="l"/>
            <a:r>
              <a:rPr lang="zh-TW" altLang="en-US" b="0" i="0" dirty="0">
                <a:solidFill>
                  <a:srgbClr val="262626"/>
                </a:solidFill>
                <a:effectLst/>
                <a:latin typeface="-apple-system"/>
              </a:rPr>
              <a:t>當雙方的 </a:t>
            </a:r>
            <a:r>
              <a:rPr lang="en-US" altLang="zh-TW" b="1" i="0" dirty="0">
                <a:solidFill>
                  <a:srgbClr val="262626"/>
                </a:solidFill>
                <a:effectLst/>
                <a:latin typeface="-apple-system"/>
              </a:rPr>
              <a:t>VALID/READY</a:t>
            </a:r>
            <a:r>
              <a:rPr lang="zh-TW" altLang="en-US" b="0" i="0" dirty="0">
                <a:solidFill>
                  <a:srgbClr val="262626"/>
                </a:solidFill>
                <a:effectLst/>
                <a:latin typeface="-apple-system"/>
              </a:rPr>
              <a:t> 信號同時為高時，在時鐘 </a:t>
            </a:r>
            <a:r>
              <a:rPr lang="en-US" altLang="zh-TW" b="1" i="0" dirty="0">
                <a:solidFill>
                  <a:srgbClr val="262626"/>
                </a:solidFill>
                <a:effectLst/>
                <a:latin typeface="-apple-system"/>
              </a:rPr>
              <a:t>ACLK</a:t>
            </a:r>
            <a:r>
              <a:rPr lang="zh-TW" altLang="en-US" b="0" i="0" dirty="0">
                <a:solidFill>
                  <a:srgbClr val="262626"/>
                </a:solidFill>
                <a:effectLst/>
                <a:latin typeface="-apple-system"/>
              </a:rPr>
              <a:t> 上升沿，完成一次數據傳輸。所有數據傳輸完畢後，雙方同時置低自己的信號。</a:t>
            </a:r>
          </a:p>
          <a:p>
            <a:pPr algn="l"/>
            <a:r>
              <a:rPr lang="zh-TW" altLang="en-US" b="0" i="0" dirty="0">
                <a:solidFill>
                  <a:srgbClr val="262626"/>
                </a:solidFill>
                <a:effectLst/>
                <a:latin typeface="-apple-system"/>
              </a:rPr>
              <a:t>此機制稱為雙向流控機制，發送方通過置高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信號控制發送的時機與速度，而接收方則通過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信號的控制來調節接收速度。儘管發送方擁有傳輸的主動權，接收方在不具備接收能力時也可以置低信號停止傳輸，從而反壓發送方。</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262626"/>
                </a:solidFill>
                <a:effectLst/>
                <a:latin typeface="-apple-system"/>
              </a:rPr>
              <a:t>情況分析：</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1</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：主機先拉高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 信號，表明主機可以傳送數據給從機。由於 </a:t>
            </a:r>
            <a:r>
              <a:rPr lang="en-US" altLang="zh-TW" b="1" i="0" dirty="0">
                <a:solidFill>
                  <a:srgbClr val="262626"/>
                </a:solidFill>
                <a:effectLst/>
                <a:latin typeface="-apple-system"/>
              </a:rPr>
              <a:t>TVALID</a:t>
            </a:r>
            <a:r>
              <a:rPr lang="zh-TW" altLang="en-US" b="0" i="0" dirty="0">
                <a:solidFill>
                  <a:srgbClr val="262626"/>
                </a:solidFill>
                <a:effectLst/>
                <a:latin typeface="-apple-system"/>
              </a:rPr>
              <a:t> 一旦被拉高，只有在從機響應傳輸完成後才能拉低。</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從機接收到 </a:t>
            </a:r>
            <a:r>
              <a:rPr lang="en-US" altLang="zh-TW" b="1" i="0" dirty="0">
                <a:solidFill>
                  <a:srgbClr val="262626"/>
                </a:solidFill>
                <a:effectLst/>
                <a:latin typeface="-apple-system"/>
              </a:rPr>
              <a:t>TVALID</a:t>
            </a:r>
            <a:r>
              <a:rPr lang="zh-TW" altLang="en-US" b="0" i="0" dirty="0">
                <a:solidFill>
                  <a:srgbClr val="262626"/>
                </a:solidFill>
                <a:effectLst/>
                <a:latin typeface="-apple-system"/>
              </a:rPr>
              <a:t> 後，判斷是否具備接收數據的能力，這賦予了從機反壓的能力。</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當從機準備好接收數據時，拉高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2</a:t>
            </a:r>
            <a:r>
              <a:rPr lang="zh-TW" altLang="en-US" b="1" i="0" dirty="0">
                <a:solidFill>
                  <a:srgbClr val="262626"/>
                </a:solidFill>
                <a:effectLst/>
                <a:latin typeface="-apple-system"/>
              </a:rPr>
              <a:t>：</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信號先到達，</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信號後到達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：從機先拉高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 信號，表明可以接收數據。主機隨後判斷自身是否具備發送數據的能力。</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主機接收到 </a:t>
            </a:r>
            <a:r>
              <a:rPr lang="en-US" altLang="zh-TW" b="1" i="0" dirty="0">
                <a:solidFill>
                  <a:srgbClr val="262626"/>
                </a:solidFill>
                <a:effectLst/>
                <a:latin typeface="-apple-system"/>
              </a:rPr>
              <a:t>TREADY</a:t>
            </a:r>
            <a:r>
              <a:rPr lang="zh-TW" altLang="en-US" b="0" i="0" dirty="0">
                <a:solidFill>
                  <a:srgbClr val="262626"/>
                </a:solidFill>
                <a:effectLst/>
                <a:latin typeface="-apple-system"/>
              </a:rPr>
              <a:t> 後，判斷是否可以發送數據，並在準備好後拉高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此時 </a:t>
            </a:r>
            <a:r>
              <a:rPr lang="en-US" altLang="zh-TW" b="1" i="0" dirty="0">
                <a:solidFill>
                  <a:srgbClr val="262626"/>
                </a:solidFill>
                <a:effectLst/>
                <a:latin typeface="-apple-system"/>
              </a:rPr>
              <a:t>TVALID</a:t>
            </a:r>
            <a:r>
              <a:rPr lang="zh-TW" altLang="en-US" b="0" i="0" dirty="0">
                <a:solidFill>
                  <a:srgbClr val="262626"/>
                </a:solidFill>
                <a:effectLst/>
                <a:latin typeface="-apple-system"/>
              </a:rPr>
              <a:t> 和 </a:t>
            </a:r>
            <a:r>
              <a:rPr lang="en-US" altLang="zh-TW" b="1" i="0" dirty="0">
                <a:solidFill>
                  <a:srgbClr val="262626"/>
                </a:solidFill>
                <a:effectLst/>
                <a:latin typeface="-apple-system"/>
              </a:rPr>
              <a:t>TREADY</a:t>
            </a:r>
            <a:r>
              <a:rPr lang="zh-TW" altLang="en-US" b="0" i="0" dirty="0">
                <a:solidFill>
                  <a:srgbClr val="262626"/>
                </a:solidFill>
                <a:effectLst/>
                <a:latin typeface="-apple-system"/>
              </a:rPr>
              <a:t> 同時為高，在時鐘的上升沿進行數據傳輸。</a:t>
            </a:r>
          </a:p>
          <a:p>
            <a:pPr algn="l">
              <a:spcAft>
                <a:spcPts val="1200"/>
              </a:spcAft>
            </a:pPr>
            <a:r>
              <a:rPr lang="zh-TW" altLang="en-US" b="1" i="0" dirty="0">
                <a:solidFill>
                  <a:srgbClr val="262626"/>
                </a:solidFill>
                <a:effectLst/>
                <a:latin typeface="-apple-system"/>
              </a:rPr>
              <a:t>情況 </a:t>
            </a:r>
            <a:r>
              <a:rPr lang="en-US" altLang="zh-TW" b="1" i="0" dirty="0">
                <a:solidFill>
                  <a:srgbClr val="262626"/>
                </a:solidFill>
                <a:effectLst/>
                <a:latin typeface="-apple-system"/>
              </a:rPr>
              <a:t>3</a:t>
            </a:r>
            <a:r>
              <a:rPr lang="zh-TW" altLang="en-US" b="1" i="0" dirty="0">
                <a:solidFill>
                  <a:srgbClr val="262626"/>
                </a:solidFill>
                <a:effectLst/>
                <a:latin typeface="-apple-system"/>
              </a:rPr>
              <a:t>：</a:t>
            </a:r>
            <a:r>
              <a:rPr lang="en-US" altLang="zh-TW" b="1" i="0" dirty="0">
                <a:solidFill>
                  <a:srgbClr val="262626"/>
                </a:solidFill>
                <a:effectLst/>
                <a:latin typeface="-apple-system"/>
              </a:rPr>
              <a:t>VALID </a:t>
            </a:r>
            <a:r>
              <a:rPr lang="zh-TW" altLang="en-US" b="1" i="0" dirty="0">
                <a:solidFill>
                  <a:srgbClr val="262626"/>
                </a:solidFill>
                <a:effectLst/>
                <a:latin typeface="-apple-system"/>
              </a:rPr>
              <a:t>和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信號同時到達</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描述</a:t>
            </a:r>
            <a:r>
              <a:rPr lang="zh-TW" altLang="en-US" b="0" i="0" dirty="0">
                <a:solidFill>
                  <a:srgbClr val="262626"/>
                </a:solidFill>
                <a:effectLst/>
                <a:latin typeface="-apple-system"/>
              </a:rPr>
              <a:t>：主機和從機同時做好了傳輸數據的準備。</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過程</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主機拉高 </a:t>
            </a:r>
            <a:r>
              <a:rPr lang="en-US" altLang="zh-TW" b="1" i="0" dirty="0">
                <a:solidFill>
                  <a:srgbClr val="262626"/>
                </a:solidFill>
                <a:effectLst/>
                <a:latin typeface="-apple-system"/>
              </a:rPr>
              <a:t>TVALID</a:t>
            </a:r>
            <a:r>
              <a:rPr lang="zh-TW" altLang="en-US" b="0" i="0" dirty="0">
                <a:solidFill>
                  <a:srgbClr val="262626"/>
                </a:solidFill>
                <a:effectLst/>
                <a:latin typeface="-apple-system"/>
              </a:rPr>
              <a:t>，同時從機拉高 </a:t>
            </a:r>
            <a:r>
              <a:rPr lang="en-US" altLang="zh-TW" b="1" i="0" dirty="0">
                <a:solidFill>
                  <a:srgbClr val="262626"/>
                </a:solidFill>
                <a:effectLst/>
                <a:latin typeface="-apple-system"/>
              </a:rPr>
              <a:t>TREADY</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兩者的信號均表明可以進行數據傳輸。</a:t>
            </a:r>
          </a:p>
          <a:p>
            <a:pPr marL="742950" lvl="1" indent="-285750" algn="l">
              <a:spcBef>
                <a:spcPts val="600"/>
              </a:spcBef>
              <a:spcAft>
                <a:spcPts val="600"/>
              </a:spcAft>
              <a:buFont typeface="Arial" panose="020B0604020202020204" pitchFamily="34" charset="0"/>
              <a:buChar char="•"/>
            </a:pPr>
            <a:r>
              <a:rPr lang="zh-TW" altLang="en-US" b="0" i="0" dirty="0">
                <a:solidFill>
                  <a:srgbClr val="262626"/>
                </a:solidFill>
                <a:effectLst/>
                <a:latin typeface="-apple-system"/>
              </a:rPr>
              <a:t>在時鐘的上升沿進行數據傳輸。</a:t>
            </a:r>
          </a:p>
          <a:p>
            <a:pPr algn="l"/>
            <a:endParaRPr lang="zh-TW" altLang="en-US" b="0" i="0" dirty="0">
              <a:solidFill>
                <a:srgbClr val="262626"/>
              </a:solidFill>
              <a:effectLst/>
              <a:latin typeface="-apple-system"/>
            </a:endParaRPr>
          </a:p>
          <a:p>
            <a:pPr algn="l">
              <a:spcBef>
                <a:spcPts val="600"/>
              </a:spcBef>
              <a:spcAft>
                <a:spcPts val="600"/>
              </a:spcAft>
              <a:buFont typeface="+mj-lt"/>
              <a:buNone/>
            </a:pPr>
            <a:r>
              <a:rPr lang="en-US" altLang="zh-TW" b="0" i="0" dirty="0">
                <a:solidFill>
                  <a:srgbClr val="262626"/>
                </a:solidFill>
                <a:effectLst/>
                <a:latin typeface="-apple-system"/>
              </a:rPr>
              <a:t>\</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682CFAE4-7DA9-30EC-921C-CC3970823755}"/>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33862369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Aft>
                <a:spcPts val="1200"/>
              </a:spcAft>
            </a:pPr>
            <a:r>
              <a:rPr lang="zh-TW" altLang="en-US" b="1" i="0" dirty="0">
                <a:solidFill>
                  <a:srgbClr val="262626"/>
                </a:solidFill>
                <a:effectLst/>
                <a:latin typeface="-apple-system"/>
              </a:rPr>
              <a:t>通道之間的握手依賴性分析</a:t>
            </a:r>
          </a:p>
          <a:p>
            <a:pPr algn="l">
              <a:spcAft>
                <a:spcPts val="1200"/>
              </a:spcAft>
            </a:pPr>
            <a:r>
              <a:rPr lang="zh-TW" altLang="en-US" b="1" i="0" dirty="0">
                <a:solidFill>
                  <a:srgbClr val="262626"/>
                </a:solidFill>
                <a:effectLst/>
                <a:latin typeface="-apple-system"/>
              </a:rPr>
              <a:t>獨立性與聯繫</a:t>
            </a:r>
          </a:p>
          <a:p>
            <a:pPr algn="l"/>
            <a:r>
              <a:rPr lang="zh-TW" altLang="en-US" b="0" i="0" dirty="0">
                <a:solidFill>
                  <a:srgbClr val="262626"/>
                </a:solidFill>
                <a:effectLst/>
                <a:latin typeface="-apple-system"/>
              </a:rPr>
              <a:t>各個通道之間基本是獨立的，但有以下三種聯繫：</a:t>
            </a:r>
          </a:p>
          <a:p>
            <a:pPr algn="l">
              <a:spcBef>
                <a:spcPts val="600"/>
              </a:spcBef>
              <a:spcAft>
                <a:spcPts val="600"/>
              </a:spcAft>
              <a:buFont typeface="+mj-lt"/>
              <a:buAutoNum type="arabicPeriod"/>
            </a:pPr>
            <a:r>
              <a:rPr lang="zh-TW" altLang="en-US" b="1" i="0" dirty="0">
                <a:solidFill>
                  <a:srgbClr val="262626"/>
                </a:solidFill>
                <a:effectLst/>
                <a:latin typeface="-apple-system"/>
              </a:rPr>
              <a:t>寫回覆</a:t>
            </a:r>
            <a:r>
              <a:rPr lang="zh-TW" altLang="en-US" b="0" i="0" dirty="0">
                <a:solidFill>
                  <a:srgbClr val="262626"/>
                </a:solidFill>
                <a:effectLst/>
                <a:latin typeface="-apple-system"/>
              </a:rPr>
              <a:t>必須在其所屬傳輸的最後一個寫數據完成後。</a:t>
            </a:r>
          </a:p>
          <a:p>
            <a:pPr algn="l">
              <a:spcBef>
                <a:spcPts val="600"/>
              </a:spcBef>
              <a:spcAft>
                <a:spcPts val="600"/>
              </a:spcAft>
              <a:buFont typeface="+mj-lt"/>
              <a:buAutoNum type="arabicPeriod"/>
            </a:pPr>
            <a:r>
              <a:rPr lang="zh-TW" altLang="en-US" b="1" i="0" dirty="0">
                <a:solidFill>
                  <a:srgbClr val="262626"/>
                </a:solidFill>
                <a:effectLst/>
                <a:latin typeface="-apple-system"/>
              </a:rPr>
              <a:t>讀數據</a:t>
            </a:r>
            <a:r>
              <a:rPr lang="zh-TW" altLang="en-US" b="0" i="0" dirty="0">
                <a:solidFill>
                  <a:srgbClr val="262626"/>
                </a:solidFill>
                <a:effectLst/>
                <a:latin typeface="-apple-system"/>
              </a:rPr>
              <a:t>必須在接收到讀地址信號後產生。</a:t>
            </a:r>
          </a:p>
          <a:p>
            <a:pPr algn="l">
              <a:spcBef>
                <a:spcPts val="600"/>
              </a:spcBef>
              <a:spcAft>
                <a:spcPts val="600"/>
              </a:spcAft>
              <a:buFont typeface="+mj-lt"/>
              <a:buAutoNum type="arabicPeriod"/>
            </a:pPr>
            <a:r>
              <a:rPr lang="zh-TW" altLang="en-US" b="1" i="0" dirty="0">
                <a:solidFill>
                  <a:srgbClr val="262626"/>
                </a:solidFill>
                <a:effectLst/>
                <a:latin typeface="-apple-system"/>
              </a:rPr>
              <a:t>通道間的握手</a:t>
            </a:r>
            <a:r>
              <a:rPr lang="zh-TW" altLang="en-US" b="0" i="0" dirty="0">
                <a:solidFill>
                  <a:srgbClr val="262626"/>
                </a:solidFill>
                <a:effectLst/>
                <a:latin typeface="-apple-system"/>
              </a:rPr>
              <a:t>需要滿足通道間的握手依賴性（</a:t>
            </a:r>
            <a:r>
              <a:rPr lang="en-US" altLang="zh-TW" b="0" i="0" dirty="0">
                <a:solidFill>
                  <a:srgbClr val="262626"/>
                </a:solidFill>
                <a:effectLst/>
                <a:latin typeface="-apple-system"/>
              </a:rPr>
              <a:t>handshake dependencies</a:t>
            </a:r>
            <a:r>
              <a:rPr lang="zh-TW" altLang="en-US" b="0" i="0" dirty="0">
                <a:solidFill>
                  <a:srgbClr val="262626"/>
                </a:solidFill>
                <a:effectLst/>
                <a:latin typeface="-apple-system"/>
              </a:rPr>
              <a:t>）。</a:t>
            </a:r>
          </a:p>
          <a:p>
            <a:pPr algn="l">
              <a:spcAft>
                <a:spcPts val="1200"/>
              </a:spcAft>
            </a:pPr>
            <a:r>
              <a:rPr lang="zh-TW" altLang="en-US" b="1" i="0" dirty="0">
                <a:solidFill>
                  <a:srgbClr val="262626"/>
                </a:solidFill>
                <a:effectLst/>
                <a:latin typeface="-apple-system"/>
              </a:rPr>
              <a:t>握手信號的依賴關係</a:t>
            </a:r>
          </a:p>
          <a:p>
            <a:pPr algn="l"/>
            <a:r>
              <a:rPr lang="zh-TW" altLang="en-US" b="0" i="0" dirty="0">
                <a:solidFill>
                  <a:srgbClr val="262626"/>
                </a:solidFill>
                <a:effectLst/>
                <a:latin typeface="-apple-system"/>
              </a:rPr>
              <a:t>為了防止死鎖（</a:t>
            </a:r>
            <a:r>
              <a:rPr lang="en-US" altLang="zh-TW" b="0" i="0" dirty="0">
                <a:solidFill>
                  <a:srgbClr val="262626"/>
                </a:solidFill>
                <a:effectLst/>
                <a:latin typeface="-apple-system"/>
              </a:rPr>
              <a:t>deadlock</a:t>
            </a:r>
            <a:r>
              <a:rPr lang="zh-TW" altLang="en-US" b="0" i="0" dirty="0">
                <a:solidFill>
                  <a:srgbClr val="262626"/>
                </a:solidFill>
                <a:effectLst/>
                <a:latin typeface="-apple-system"/>
              </a:rPr>
              <a:t>）情況的產生，例如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信號等待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信號，而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信號又在等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信號，這樣會導致無法握手，握手信號需滿足以下規則：</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發送方的 </a:t>
            </a:r>
            <a:r>
              <a:rPr lang="en-US" altLang="zh-TW" b="1" i="0" dirty="0">
                <a:solidFill>
                  <a:srgbClr val="262626"/>
                </a:solidFill>
                <a:effectLst/>
                <a:latin typeface="-apple-system"/>
              </a:rPr>
              <a:t>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 不能依賴 </a:t>
            </a:r>
            <a:r>
              <a:rPr lang="en-US" altLang="zh-TW" b="1" i="0" dirty="0">
                <a:solidFill>
                  <a:srgbClr val="262626"/>
                </a:solidFill>
                <a:effectLst/>
                <a:latin typeface="-apple-system"/>
              </a:rPr>
              <a:t>READY</a:t>
            </a:r>
            <a:r>
              <a:rPr lang="zh-TW" altLang="en-US" b="0" i="0" dirty="0">
                <a:solidFill>
                  <a:srgbClr val="262626"/>
                </a:solidFill>
                <a:effectLst/>
                <a:latin typeface="-apple-system"/>
              </a:rPr>
              <a:t> 信號來置位。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接收方的 </a:t>
            </a:r>
            <a:r>
              <a:rPr lang="en-US" altLang="zh-TW" b="1" i="0" dirty="0">
                <a:solidFill>
                  <a:srgbClr val="262626"/>
                </a:solidFill>
                <a:effectLst/>
                <a:latin typeface="-apple-system"/>
              </a:rPr>
              <a:t>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 可以在檢測到 </a:t>
            </a:r>
            <a:r>
              <a:rPr lang="en-US" altLang="zh-TW" b="1" i="0" dirty="0">
                <a:solidFill>
                  <a:srgbClr val="262626"/>
                </a:solidFill>
                <a:effectLst/>
                <a:latin typeface="-apple-system"/>
              </a:rPr>
              <a:t>VALID</a:t>
            </a:r>
            <a:r>
              <a:rPr lang="zh-TW" altLang="en-US" b="0" i="0" dirty="0">
                <a:solidFill>
                  <a:srgbClr val="262626"/>
                </a:solidFill>
                <a:effectLst/>
                <a:latin typeface="-apple-system"/>
              </a:rPr>
              <a:t> 信號置位後再置位。</a:t>
            </a:r>
          </a:p>
          <a:p>
            <a:pPr algn="l">
              <a:spcAft>
                <a:spcPts val="1200"/>
              </a:spcAft>
            </a:pPr>
            <a:r>
              <a:rPr lang="zh-TW" altLang="en-US" b="1" i="0" dirty="0">
                <a:solidFill>
                  <a:srgbClr val="262626"/>
                </a:solidFill>
                <a:effectLst/>
                <a:latin typeface="-apple-system"/>
              </a:rPr>
              <a:t>具體分析</a:t>
            </a:r>
          </a:p>
          <a:p>
            <a:pPr algn="l"/>
            <a:r>
              <a:rPr lang="zh-TW" altLang="en-US" b="0" i="0" dirty="0">
                <a:solidFill>
                  <a:srgbClr val="262626"/>
                </a:solidFill>
                <a:effectLst/>
                <a:latin typeface="-apple-system"/>
              </a:rPr>
              <a:t>以下是上述原則具體到各種情況的分析：</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單箭頭</a:t>
            </a:r>
            <a:r>
              <a:rPr lang="zh-TW" altLang="en-US" b="0" i="0" dirty="0">
                <a:solidFill>
                  <a:srgbClr val="262626"/>
                </a:solidFill>
                <a:effectLst/>
                <a:latin typeface="-apple-system"/>
              </a:rPr>
              <a:t>：表示其指向的信號可以在箭頭起始信號置位之前或之後置位或同時置位（無依賴）。</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雙頭箭頭</a:t>
            </a:r>
            <a:r>
              <a:rPr lang="zh-TW" altLang="en-US" b="0" i="0" dirty="0">
                <a:solidFill>
                  <a:srgbClr val="262626"/>
                </a:solidFill>
                <a:effectLst/>
                <a:latin typeface="-apple-system"/>
              </a:rPr>
              <a:t>：表示其指向的信號必須在箭頭起始信號置位之後置位（指向信號依賴起始信號）。</a:t>
            </a:r>
          </a:p>
          <a:p>
            <a:pPr algn="l"/>
            <a:r>
              <a:rPr lang="zh-TW" altLang="en-US" b="0" i="0" dirty="0">
                <a:solidFill>
                  <a:srgbClr val="262626"/>
                </a:solidFill>
                <a:effectLst/>
                <a:latin typeface="-apple-system"/>
              </a:rPr>
              <a:t>這些規則確保了握手過程的有效性，並避免了可能的死鎖情況，從而提高了系統的穩定性和可靠性。</a:t>
            </a:r>
            <a:endParaRPr lang="en-US" altLang="zh-TW" b="0" i="0" dirty="0">
              <a:solidFill>
                <a:srgbClr val="262626"/>
              </a:solidFill>
              <a:effectLst/>
              <a:latin typeface="-apple-system"/>
            </a:endParaRPr>
          </a:p>
          <a:p>
            <a:pPr algn="l"/>
            <a:endParaRPr lang="en-US" altLang="zh-TW" b="0" i="0" dirty="0">
              <a:solidFill>
                <a:srgbClr val="262626"/>
              </a:solidFill>
              <a:effectLst/>
              <a:latin typeface="-apple-system"/>
            </a:endParaRPr>
          </a:p>
          <a:p>
            <a:pPr algn="l">
              <a:spcAft>
                <a:spcPts val="1200"/>
              </a:spcAft>
            </a:pPr>
            <a:r>
              <a:rPr lang="zh-TW" altLang="en-US" b="1" i="0" dirty="0">
                <a:solidFill>
                  <a:srgbClr val="262626"/>
                </a:solidFill>
                <a:effectLst/>
                <a:latin typeface="-apple-system"/>
              </a:rPr>
              <a:t>通道握手信號分析</a:t>
            </a:r>
          </a:p>
          <a:p>
            <a:pPr algn="l"/>
            <a:r>
              <a:rPr lang="zh-TW" altLang="en-US" b="0" i="0" dirty="0">
                <a:solidFill>
                  <a:srgbClr val="262626"/>
                </a:solidFill>
                <a:effectLst/>
                <a:latin typeface="-apple-system"/>
              </a:rPr>
              <a:t>以下是各信號之間的依賴性和無依賴性描述：</a:t>
            </a:r>
          </a:p>
          <a:p>
            <a:pPr algn="l">
              <a:spcAft>
                <a:spcPts val="1200"/>
              </a:spcAft>
            </a:pPr>
            <a:r>
              <a:rPr lang="en-US" altLang="zh-TW" b="1" i="0" dirty="0">
                <a:solidFill>
                  <a:srgbClr val="262626"/>
                </a:solidFill>
                <a:effectLst/>
                <a:latin typeface="-apple-system"/>
              </a:rPr>
              <a:t>ARVALID </a:t>
            </a:r>
            <a:r>
              <a:rPr lang="zh-TW" altLang="en-US" b="1" i="0" dirty="0">
                <a:solidFill>
                  <a:srgbClr val="262626"/>
                </a:solidFill>
                <a:effectLst/>
                <a:latin typeface="-apple-system"/>
              </a:rPr>
              <a:t>和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ARVALID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信號不能等待從機的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ARREADY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信號可以在主機的 </a:t>
            </a:r>
            <a:r>
              <a:rPr lang="en-US" altLang="zh-TW" b="0" i="0" dirty="0">
                <a:solidFill>
                  <a:srgbClr val="262626"/>
                </a:solidFill>
                <a:effectLst/>
                <a:latin typeface="-apple-system"/>
              </a:rPr>
              <a:t>ARVALID </a:t>
            </a:r>
            <a:r>
              <a:rPr lang="zh-TW" altLang="en-US" b="0" i="0" dirty="0">
                <a:solidFill>
                  <a:srgbClr val="262626"/>
                </a:solidFill>
                <a:effectLst/>
                <a:latin typeface="-apple-system"/>
              </a:rPr>
              <a:t>信號之前、之後或同時置位（如單頭箭頭所示）。</a:t>
            </a:r>
          </a:p>
          <a:p>
            <a:pPr algn="l">
              <a:spcAft>
                <a:spcPts val="1200"/>
              </a:spcAft>
            </a:pPr>
            <a:r>
              <a:rPr lang="en-US" altLang="zh-TW" b="1" i="0" dirty="0">
                <a:solidFill>
                  <a:srgbClr val="262626"/>
                </a:solidFill>
                <a:effectLst/>
                <a:latin typeface="-apple-system"/>
              </a:rPr>
              <a:t>RVALID </a:t>
            </a:r>
            <a:r>
              <a:rPr lang="zh-TW" altLang="en-US" b="1" i="0" dirty="0">
                <a:solidFill>
                  <a:srgbClr val="262626"/>
                </a:solidFill>
                <a:effectLst/>
                <a:latin typeface="-apple-system"/>
              </a:rPr>
              <a:t>和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從機的 </a:t>
            </a:r>
            <a:r>
              <a:rPr lang="en-US" altLang="zh-TW" b="1" i="0" dirty="0">
                <a:solidFill>
                  <a:srgbClr val="262626"/>
                </a:solidFill>
                <a:effectLst/>
                <a:latin typeface="-apple-system"/>
              </a:rPr>
              <a:t>RVALID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依賴性</a:t>
            </a:r>
            <a:r>
              <a:rPr lang="zh-TW" altLang="en-US" b="0" i="0" dirty="0">
                <a:solidFill>
                  <a:srgbClr val="262626"/>
                </a:solidFill>
                <a:effectLst/>
                <a:latin typeface="-apple-system"/>
              </a:rPr>
              <a:t>：從機的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ARVALID </a:t>
            </a:r>
            <a:r>
              <a:rPr lang="zh-TW" altLang="en-US" b="0" i="0" dirty="0">
                <a:solidFill>
                  <a:srgbClr val="262626"/>
                </a:solidFill>
                <a:effectLst/>
                <a:latin typeface="-apple-system"/>
              </a:rPr>
              <a:t>和 </a:t>
            </a:r>
            <a:r>
              <a:rPr lang="en-US" altLang="zh-TW" b="0" i="0" dirty="0">
                <a:solidFill>
                  <a:srgbClr val="262626"/>
                </a:solidFill>
                <a:effectLst/>
                <a:latin typeface="-apple-system"/>
              </a:rPr>
              <a:t>ARREADY </a:t>
            </a:r>
            <a:r>
              <a:rPr lang="zh-TW" altLang="en-US" b="0" i="0" dirty="0">
                <a:solidFill>
                  <a:srgbClr val="262626"/>
                </a:solidFill>
                <a:effectLst/>
                <a:latin typeface="-apple-system"/>
              </a:rPr>
              <a:t>信號均置位後才能置位（如雙頭箭頭所示）。</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禁止等待</a:t>
            </a:r>
            <a:r>
              <a:rPr lang="zh-TW" altLang="en-US" b="0" i="0" dirty="0">
                <a:solidFill>
                  <a:srgbClr val="262626"/>
                </a:solidFill>
                <a:effectLst/>
                <a:latin typeface="-apple-system"/>
              </a:rPr>
              <a:t>：</a:t>
            </a:r>
            <a:r>
              <a:rPr lang="en-US" altLang="zh-TW" b="0" i="0" dirty="0">
                <a:solidFill>
                  <a:srgbClr val="262626"/>
                </a:solidFill>
                <a:effectLst/>
                <a:latin typeface="-apple-system"/>
              </a:rPr>
              <a:t>RVALID </a:t>
            </a:r>
            <a:r>
              <a:rPr lang="zh-TW" altLang="en-US" b="0" i="0" dirty="0">
                <a:solidFill>
                  <a:srgbClr val="262626"/>
                </a:solidFill>
                <a:effectLst/>
                <a:latin typeface="-apple-system"/>
              </a:rPr>
              <a:t>信號不能等待主機的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信號置位後才置位，以防止死鎖。</a:t>
            </a:r>
          </a:p>
          <a:p>
            <a:pPr algn="l">
              <a:spcBef>
                <a:spcPts val="1200"/>
              </a:spcBef>
              <a:spcAft>
                <a:spcPts val="600"/>
              </a:spcAft>
              <a:buFont typeface="Arial" panose="020B0604020202020204" pitchFamily="34" charset="0"/>
              <a:buChar char="•"/>
            </a:pPr>
            <a:r>
              <a:rPr lang="zh-TW" altLang="en-US" b="1" i="0" dirty="0">
                <a:solidFill>
                  <a:srgbClr val="262626"/>
                </a:solidFill>
                <a:effectLst/>
                <a:latin typeface="-apple-system"/>
              </a:rPr>
              <a:t>主機的 </a:t>
            </a:r>
            <a:r>
              <a:rPr lang="en-US" altLang="zh-TW" b="1" i="0" dirty="0">
                <a:solidFill>
                  <a:srgbClr val="262626"/>
                </a:solidFill>
                <a:effectLst/>
                <a:latin typeface="-apple-system"/>
              </a:rPr>
              <a:t>RREADY </a:t>
            </a:r>
            <a:r>
              <a:rPr lang="zh-TW" altLang="en-US" b="1" i="0" dirty="0">
                <a:solidFill>
                  <a:srgbClr val="262626"/>
                </a:solidFill>
                <a:effectLst/>
                <a:latin typeface="-apple-system"/>
              </a:rPr>
              <a:t>信號</a:t>
            </a:r>
            <a:r>
              <a:rPr lang="zh-TW" altLang="en-US" b="0" i="0" dirty="0">
                <a:solidFill>
                  <a:srgbClr val="262626"/>
                </a:solidFill>
                <a:effectLst/>
                <a:latin typeface="-apple-system"/>
              </a:rPr>
              <a:t>：</a:t>
            </a:r>
          </a:p>
          <a:p>
            <a:pPr marL="742950" lvl="1" indent="-285750"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無依賴性</a:t>
            </a:r>
            <a:r>
              <a:rPr lang="zh-TW" altLang="en-US" b="0" i="0" dirty="0">
                <a:solidFill>
                  <a:srgbClr val="262626"/>
                </a:solidFill>
                <a:effectLst/>
                <a:latin typeface="-apple-system"/>
              </a:rPr>
              <a:t>：主機的 </a:t>
            </a:r>
            <a:r>
              <a:rPr lang="en-US" altLang="zh-TW" b="0" i="0" dirty="0">
                <a:solidFill>
                  <a:srgbClr val="262626"/>
                </a:solidFill>
                <a:effectLst/>
                <a:latin typeface="-apple-system"/>
              </a:rPr>
              <a:t>RREADY </a:t>
            </a:r>
            <a:r>
              <a:rPr lang="zh-TW" altLang="en-US" b="0" i="0" dirty="0">
                <a:solidFill>
                  <a:srgbClr val="262626"/>
                </a:solidFill>
                <a:effectLst/>
                <a:latin typeface="-apple-system"/>
              </a:rPr>
              <a:t>信號可以在從機的 </a:t>
            </a:r>
            <a:r>
              <a:rPr lang="en-US" altLang="zh-TW" b="0" i="0" dirty="0">
                <a:solidFill>
                  <a:srgbClr val="262626"/>
                </a:solidFill>
                <a:effectLst/>
                <a:latin typeface="-apple-system"/>
              </a:rPr>
              <a:t>RVALID </a:t>
            </a:r>
            <a:r>
              <a:rPr lang="zh-TW" altLang="en-US" b="0" i="0" dirty="0">
                <a:solidFill>
                  <a:srgbClr val="262626"/>
                </a:solidFill>
                <a:effectLst/>
                <a:latin typeface="-apple-system"/>
              </a:rPr>
              <a:t>之前、之後或同時置位（如單頭箭頭所示）。</a:t>
            </a:r>
          </a:p>
          <a:p>
            <a:pPr algn="l">
              <a:spcAft>
                <a:spcPts val="1200"/>
              </a:spcAft>
            </a:pPr>
            <a:r>
              <a:rPr lang="en-US" altLang="zh-TW" b="1" i="0" dirty="0">
                <a:solidFill>
                  <a:srgbClr val="262626"/>
                </a:solidFill>
                <a:effectLst/>
                <a:latin typeface="-apple-system"/>
              </a:rPr>
              <a:t>BVALID </a:t>
            </a:r>
            <a:r>
              <a:rPr lang="zh-TW" altLang="en-US" b="1" i="0" dirty="0">
                <a:solidFill>
                  <a:srgbClr val="262626"/>
                </a:solidFill>
                <a:effectLst/>
                <a:latin typeface="-apple-system"/>
              </a:rPr>
              <a:t>信號</a:t>
            </a:r>
          </a:p>
          <a:p>
            <a:pPr algn="l"/>
            <a:r>
              <a:rPr lang="zh-TW" altLang="en-US" b="0" i="0" dirty="0">
                <a:solidFill>
                  <a:srgbClr val="262626"/>
                </a:solidFill>
                <a:effectLst/>
                <a:latin typeface="-apple-system"/>
              </a:rPr>
              <a:t>根據上節的分析內容，</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信號的含義如下：</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含義</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信號必須等待 </a:t>
            </a:r>
            <a:r>
              <a:rPr lang="en-US" altLang="zh-TW" b="0" i="0" dirty="0">
                <a:solidFill>
                  <a:srgbClr val="262626"/>
                </a:solidFill>
                <a:effectLst/>
                <a:latin typeface="-apple-system"/>
              </a:rPr>
              <a:t>WVALID </a:t>
            </a:r>
            <a:r>
              <a:rPr lang="zh-TW" altLang="en-US" b="0" i="0" dirty="0">
                <a:solidFill>
                  <a:srgbClr val="262626"/>
                </a:solidFill>
                <a:effectLst/>
                <a:latin typeface="-apple-system"/>
              </a:rPr>
              <a:t>和 </a:t>
            </a:r>
            <a:r>
              <a:rPr lang="en-US" altLang="zh-TW" b="0" i="0" dirty="0">
                <a:solidFill>
                  <a:srgbClr val="262626"/>
                </a:solidFill>
                <a:effectLst/>
                <a:latin typeface="-apple-system"/>
              </a:rPr>
              <a:t>WREADY </a:t>
            </a:r>
            <a:r>
              <a:rPr lang="zh-TW" altLang="en-US" b="0" i="0" dirty="0">
                <a:solidFill>
                  <a:srgbClr val="262626"/>
                </a:solidFill>
                <a:effectLst/>
                <a:latin typeface="-apple-system"/>
              </a:rPr>
              <a:t>信號均置位後才能置位，並且還依賴於 </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信號的置位。</a:t>
            </a:r>
          </a:p>
          <a:p>
            <a:pPr algn="l">
              <a:spcBef>
                <a:spcPts val="600"/>
              </a:spcBef>
              <a:spcAft>
                <a:spcPts val="600"/>
              </a:spcAft>
              <a:buFont typeface="Arial" panose="020B0604020202020204" pitchFamily="34" charset="0"/>
              <a:buChar char="•"/>
            </a:pPr>
            <a:r>
              <a:rPr lang="zh-TW" altLang="en-US" b="1" i="0" dirty="0">
                <a:solidFill>
                  <a:srgbClr val="262626"/>
                </a:solidFill>
                <a:effectLst/>
                <a:latin typeface="-apple-system"/>
              </a:rPr>
              <a:t>原因</a:t>
            </a:r>
            <a:r>
              <a:rPr lang="zh-TW" altLang="en-US" b="0" i="0" dirty="0">
                <a:solidFill>
                  <a:srgbClr val="262626"/>
                </a:solidFill>
                <a:effectLst/>
                <a:latin typeface="-apple-system"/>
              </a:rPr>
              <a:t>：</a:t>
            </a:r>
            <a:r>
              <a:rPr lang="en-US" altLang="zh-TW" b="0" i="0" dirty="0">
                <a:solidFill>
                  <a:srgbClr val="262626"/>
                </a:solidFill>
                <a:effectLst/>
                <a:latin typeface="-apple-system"/>
              </a:rPr>
              <a:t>BVALID </a:t>
            </a:r>
            <a:r>
              <a:rPr lang="zh-TW" altLang="en-US" b="0" i="0" dirty="0">
                <a:solidFill>
                  <a:srgbClr val="262626"/>
                </a:solidFill>
                <a:effectLst/>
                <a:latin typeface="-apple-system"/>
              </a:rPr>
              <a:t>是寫響應有效信號，表示寫操作的結果。</a:t>
            </a:r>
            <a:r>
              <a:rPr lang="en-US" altLang="zh-TW" b="0" i="0" dirty="0">
                <a:solidFill>
                  <a:srgbClr val="262626"/>
                </a:solidFill>
                <a:effectLst/>
                <a:latin typeface="-apple-system"/>
              </a:rPr>
              <a:t>WLAST </a:t>
            </a:r>
            <a:r>
              <a:rPr lang="zh-TW" altLang="en-US" b="0" i="0" dirty="0">
                <a:solidFill>
                  <a:srgbClr val="262626"/>
                </a:solidFill>
                <a:effectLst/>
                <a:latin typeface="-apple-system"/>
              </a:rPr>
              <a:t>信號用來表徵最後一個數據的傳輸，只有在 </a:t>
            </a:r>
            <a:r>
              <a:rPr lang="en-US" altLang="zh-TW" b="0" i="0" dirty="0">
                <a:solidFill>
                  <a:srgbClr val="262626"/>
                </a:solidFill>
                <a:effectLst/>
                <a:latin typeface="-apple-system"/>
              </a:rPr>
              <a:t>WLAST </a:t>
            </a:r>
            <a:r>
              <a:rPr lang="zh-TW" altLang="en-US" b="0" i="0" dirty="0">
                <a:solidFill>
                  <a:srgbClr val="262626"/>
                </a:solidFill>
                <a:effectLst/>
                <a:latin typeface="-apple-system"/>
              </a:rPr>
              <a:t>被置位之前，突發傳輸是不會結束的。</a:t>
            </a:r>
          </a:p>
          <a:p>
            <a:pPr algn="l"/>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6378250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D8056-CEAF-B1C1-49A0-CC2959AB95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52C1C1-DDB1-E938-B29F-6F01CCFE44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6F2F63-2ED6-AB43-68D7-172A4E338A88}"/>
              </a:ext>
            </a:extLst>
          </p:cNvPr>
          <p:cNvSpPr>
            <a:spLocks noGrp="1"/>
          </p:cNvSpPr>
          <p:nvPr>
            <p:ph type="body" idx="1"/>
          </p:nvPr>
        </p:nvSpPr>
        <p:spPr/>
        <p:txBody>
          <a:bodyPr/>
          <a:lstStyle/>
          <a:p>
            <a:r>
              <a:rPr lang="en-US" altLang="zh-TW" b="1" dirty="0"/>
              <a:t>AXI4-Full </a:t>
            </a:r>
            <a:r>
              <a:rPr lang="zh-TW" altLang="en-US" b="1" dirty="0"/>
              <a:t>支持突發傳輸：</a:t>
            </a:r>
            <a:endParaRPr lang="zh-TW" altLang="en-US" dirty="0"/>
          </a:p>
          <a:p>
            <a:pPr>
              <a:buFont typeface="Arial" panose="020B0604020202020204" pitchFamily="34" charset="0"/>
              <a:buChar char="•"/>
            </a:pPr>
            <a:r>
              <a:rPr lang="zh-TW" altLang="en-US" dirty="0"/>
              <a:t>在 </a:t>
            </a:r>
            <a:r>
              <a:rPr lang="en-US" altLang="zh-TW" dirty="0"/>
              <a:t>AXI4-Full </a:t>
            </a:r>
            <a:r>
              <a:rPr lang="zh-TW" altLang="en-US" dirty="0"/>
              <a:t>中，</a:t>
            </a:r>
            <a:r>
              <a:rPr lang="zh-TW" altLang="en-US" b="1" dirty="0"/>
              <a:t>突發傳輸</a:t>
            </a:r>
            <a:r>
              <a:rPr lang="zh-TW" altLang="en-US" dirty="0"/>
              <a:t>允許一次只提供 </a:t>
            </a:r>
            <a:r>
              <a:rPr lang="zh-TW" altLang="en-US" b="1" dirty="0"/>
              <a:t>起始地址</a:t>
            </a:r>
            <a:r>
              <a:rPr lang="zh-TW" altLang="en-US" dirty="0"/>
              <a:t>，然後連續傳輸多個數據，省去了每次傳輸時提供地址的開銷。</a:t>
            </a:r>
          </a:p>
          <a:p>
            <a:pPr>
              <a:buFont typeface="Arial" panose="020B0604020202020204" pitchFamily="34" charset="0"/>
              <a:buChar char="•"/>
            </a:pPr>
            <a:r>
              <a:rPr lang="zh-TW" altLang="en-US" b="1" dirty="0"/>
              <a:t>突發長度</a:t>
            </a:r>
            <a:r>
              <a:rPr lang="zh-TW" altLang="en-US" dirty="0"/>
              <a:t>可以是大於 </a:t>
            </a:r>
            <a:r>
              <a:rPr lang="en-US" altLang="zh-TW" dirty="0"/>
              <a:t>1 </a:t>
            </a:r>
            <a:r>
              <a:rPr lang="zh-TW" altLang="en-US" dirty="0"/>
              <a:t>的值，代表一次傳輸的數據筆數。</a:t>
            </a:r>
          </a:p>
          <a:p>
            <a:r>
              <a:rPr lang="en-US" altLang="zh-TW" b="1" dirty="0"/>
              <a:t>AXI4-Lite </a:t>
            </a:r>
            <a:r>
              <a:rPr lang="zh-TW" altLang="en-US" b="1" dirty="0"/>
              <a:t>的限制：</a:t>
            </a:r>
            <a:endParaRPr lang="zh-TW" altLang="en-US" dirty="0"/>
          </a:p>
          <a:p>
            <a:pPr>
              <a:buFont typeface="Arial" panose="020B0604020202020204" pitchFamily="34" charset="0"/>
              <a:buChar char="•"/>
            </a:pPr>
            <a:r>
              <a:rPr lang="en-US" altLang="zh-TW" dirty="0"/>
              <a:t>AXI4-Lite </a:t>
            </a:r>
            <a:r>
              <a:rPr lang="zh-TW" altLang="en-US" dirty="0"/>
              <a:t>不支持突發傳輸，其突發長度固定為 </a:t>
            </a:r>
            <a:r>
              <a:rPr lang="en-US" altLang="zh-TW" dirty="0"/>
              <a:t>1</a:t>
            </a:r>
            <a:r>
              <a:rPr lang="zh-TW" altLang="en-US" dirty="0"/>
              <a:t>。</a:t>
            </a:r>
            <a:br>
              <a:rPr lang="zh-TW" altLang="en-US" dirty="0"/>
            </a:br>
            <a:r>
              <a:rPr lang="zh-TW" altLang="en-US" dirty="0"/>
              <a:t>也就是說，每次傳輸需要單獨提供地址，只能進行單筆數據操作。</a:t>
            </a:r>
          </a:p>
          <a:p>
            <a:r>
              <a:rPr lang="zh-TW" altLang="en-US" b="1" dirty="0"/>
              <a:t>突發傳輸的通俗說法：</a:t>
            </a:r>
            <a:endParaRPr lang="zh-TW" altLang="en-US" dirty="0"/>
          </a:p>
          <a:p>
            <a:pPr>
              <a:buFont typeface="Arial" panose="020B0604020202020204" pitchFamily="34" charset="0"/>
              <a:buChar char="•"/>
            </a:pPr>
            <a:r>
              <a:rPr lang="zh-TW" altLang="en-US" dirty="0"/>
              <a:t>一次只需提供起始地址，協議會自動遞增地址來傳輸多筆數據。</a:t>
            </a:r>
          </a:p>
          <a:p>
            <a:pPr>
              <a:buFont typeface="Arial" panose="020B0604020202020204" pitchFamily="34" charset="0"/>
              <a:buChar char="•"/>
            </a:pPr>
            <a:r>
              <a:rPr lang="zh-TW" altLang="en-US" dirty="0"/>
              <a:t>例如：</a:t>
            </a:r>
          </a:p>
          <a:p>
            <a:pPr marL="742950" lvl="1" indent="-285750">
              <a:buFont typeface="Arial" panose="020B0604020202020204" pitchFamily="34" charset="0"/>
              <a:buChar char="•"/>
            </a:pPr>
            <a:r>
              <a:rPr lang="zh-TW" altLang="en-US" dirty="0"/>
              <a:t>起始地址：</a:t>
            </a:r>
            <a:r>
              <a:rPr lang="en-US" altLang="zh-TW" dirty="0"/>
              <a:t>0x00</a:t>
            </a:r>
          </a:p>
          <a:p>
            <a:pPr marL="742950" lvl="1" indent="-285750">
              <a:buFont typeface="Arial" panose="020B0604020202020204" pitchFamily="34" charset="0"/>
              <a:buChar char="•"/>
            </a:pPr>
            <a:r>
              <a:rPr lang="zh-TW" altLang="en-US" dirty="0"/>
              <a:t>突發長度：</a:t>
            </a:r>
            <a:r>
              <a:rPr lang="en-US" altLang="zh-TW" dirty="0"/>
              <a:t>8</a:t>
            </a:r>
          </a:p>
          <a:p>
            <a:pPr marL="742950" lvl="1" indent="-285750">
              <a:buFont typeface="Arial" panose="020B0604020202020204" pitchFamily="34" charset="0"/>
              <a:buChar char="•"/>
            </a:pPr>
            <a:r>
              <a:rPr lang="zh-TW" altLang="en-US" dirty="0"/>
              <a:t>數據會依次寫入地址範圍 </a:t>
            </a:r>
            <a:r>
              <a:rPr lang="en-US" altLang="zh-TW" dirty="0"/>
              <a:t>0x00 </a:t>
            </a:r>
            <a:r>
              <a:rPr lang="zh-TW" altLang="en-US" dirty="0"/>
              <a:t>到 </a:t>
            </a:r>
            <a:r>
              <a:rPr lang="en-US" altLang="zh-TW" dirty="0"/>
              <a:t>0x07 </a:t>
            </a:r>
            <a:r>
              <a:rPr lang="zh-TW" altLang="en-US" dirty="0"/>
              <a:t>中，完成 </a:t>
            </a:r>
            <a:r>
              <a:rPr lang="en-US" altLang="zh-TW" dirty="0"/>
              <a:t>8 </a:t>
            </a:r>
            <a:r>
              <a:rPr lang="zh-TW" altLang="en-US" dirty="0"/>
              <a:t>筆數據的傳輸。</a:t>
            </a:r>
          </a:p>
          <a:p>
            <a:pPr algn="l">
              <a:spcBef>
                <a:spcPts val="600"/>
              </a:spcBef>
              <a:spcAft>
                <a:spcPts val="600"/>
              </a:spcAft>
              <a:buFont typeface="+mj-lt"/>
              <a:buNone/>
            </a:pPr>
            <a:endParaRPr lang="en-US" altLang="zh-TW" b="0" i="0" dirty="0">
              <a:solidFill>
                <a:srgbClr val="333333"/>
              </a:solidFill>
              <a:effectLst/>
              <a:latin typeface="Roboto" panose="02000000000000000000" pitchFamily="2" charset="0"/>
            </a:endParaRPr>
          </a:p>
          <a:p>
            <a:r>
              <a:rPr lang="zh-TW" altLang="en-US" b="1" dirty="0"/>
              <a:t>突發長度 </a:t>
            </a:r>
            <a:r>
              <a:rPr lang="en-US" altLang="zh-TW" b="1" dirty="0"/>
              <a:t>(Burst Length)</a:t>
            </a:r>
            <a:r>
              <a:rPr lang="zh-TW" altLang="en-US" b="1" dirty="0"/>
              <a:t>：</a:t>
            </a:r>
            <a:endParaRPr lang="zh-TW" altLang="en-US" dirty="0"/>
          </a:p>
          <a:p>
            <a:pPr>
              <a:buFont typeface="Arial" panose="020B0604020202020204" pitchFamily="34" charset="0"/>
              <a:buChar char="•"/>
            </a:pPr>
            <a:r>
              <a:rPr lang="en-US" altLang="zh-TW" dirty="0"/>
              <a:t>AXI </a:t>
            </a:r>
            <a:r>
              <a:rPr lang="zh-TW" altLang="en-US" dirty="0"/>
              <a:t>突發長度定義了一次突發傳輸中包含的數據節數（或數據傳輸次數）。</a:t>
            </a:r>
          </a:p>
          <a:p>
            <a:pPr>
              <a:buFont typeface="Arial" panose="020B0604020202020204" pitchFamily="34" charset="0"/>
              <a:buChar char="•"/>
            </a:pPr>
            <a:r>
              <a:rPr lang="zh-TW" altLang="en-US" b="1" dirty="0"/>
              <a:t>讀操作使用</a:t>
            </a:r>
            <a:r>
              <a:rPr lang="zh-TW" altLang="en-US" dirty="0"/>
              <a:t> </a:t>
            </a:r>
            <a:r>
              <a:rPr lang="en-US" altLang="zh-TW" dirty="0"/>
              <a:t>ARLEN[7:0]</a:t>
            </a:r>
            <a:r>
              <a:rPr lang="zh-TW" altLang="en-US" dirty="0"/>
              <a:t>，</a:t>
            </a:r>
            <a:r>
              <a:rPr lang="zh-TW" altLang="en-US" b="1" dirty="0"/>
              <a:t>寫操作使用</a:t>
            </a:r>
            <a:r>
              <a:rPr lang="zh-TW" altLang="en-US" dirty="0"/>
              <a:t> </a:t>
            </a:r>
            <a:r>
              <a:rPr lang="en-US" altLang="zh-TW" dirty="0"/>
              <a:t>AWLEN[7:0]</a:t>
            </a:r>
            <a:r>
              <a:rPr lang="zh-TW" altLang="en-US" dirty="0"/>
              <a:t>。</a:t>
            </a:r>
          </a:p>
          <a:p>
            <a:pPr>
              <a:buFont typeface="Arial" panose="020B0604020202020204" pitchFamily="34" charset="0"/>
              <a:buChar char="•"/>
            </a:pPr>
            <a:r>
              <a:rPr lang="zh-TW" altLang="en-US" dirty="0"/>
              <a:t>根據 </a:t>
            </a:r>
            <a:r>
              <a:rPr lang="en-US" altLang="zh-TW" dirty="0"/>
              <a:t>AXI </a:t>
            </a:r>
            <a:r>
              <a:rPr lang="zh-TW" altLang="en-US" dirty="0"/>
              <a:t>協議規定，突發長度實際為 </a:t>
            </a:r>
            <a:r>
              <a:rPr lang="en-US" altLang="zh-TW" dirty="0" err="1"/>
              <a:t>AxLEN</a:t>
            </a:r>
            <a:r>
              <a:rPr lang="en-US" altLang="zh-TW" dirty="0"/>
              <a:t> + 1</a:t>
            </a:r>
            <a:r>
              <a:rPr lang="zh-TW" altLang="en-US" dirty="0"/>
              <a:t>。</a:t>
            </a:r>
            <a:br>
              <a:rPr lang="zh-TW" altLang="en-US" dirty="0"/>
            </a:br>
            <a:r>
              <a:rPr lang="zh-TW" altLang="en-US" dirty="0"/>
              <a:t>例如：如果 </a:t>
            </a:r>
            <a:r>
              <a:rPr lang="en-US" altLang="zh-TW" dirty="0"/>
              <a:t>ARLEN = 0x03</a:t>
            </a:r>
            <a:r>
              <a:rPr lang="zh-TW" altLang="en-US" dirty="0"/>
              <a:t>，則突發長度為 </a:t>
            </a:r>
            <a:r>
              <a:rPr lang="en-US" altLang="zh-TW" dirty="0"/>
              <a:t>3 + 1 = 4</a:t>
            </a:r>
            <a:r>
              <a:rPr lang="zh-TW" altLang="en-US" dirty="0"/>
              <a:t>，表示本次傳輸包含 </a:t>
            </a:r>
            <a:r>
              <a:rPr lang="en-US" altLang="zh-TW" dirty="0"/>
              <a:t>4 </a:t>
            </a:r>
            <a:r>
              <a:rPr lang="zh-TW" altLang="en-US" dirty="0"/>
              <a:t>次數據操作。</a:t>
            </a:r>
          </a:p>
          <a:p>
            <a:r>
              <a:rPr lang="zh-TW" altLang="en-US" b="1" dirty="0"/>
              <a:t>遵守的規則：</a:t>
            </a:r>
            <a:endParaRPr lang="zh-TW" altLang="en-US" dirty="0"/>
          </a:p>
          <a:p>
            <a:pPr>
              <a:buFont typeface="Arial" panose="020B0604020202020204" pitchFamily="34" charset="0"/>
              <a:buChar char="•"/>
            </a:pPr>
            <a:r>
              <a:rPr lang="en-US" altLang="zh-TW" b="1" dirty="0"/>
              <a:t>WRAP </a:t>
            </a:r>
            <a:r>
              <a:rPr lang="zh-TW" altLang="en-US" b="1" dirty="0"/>
              <a:t>傳輸類型：</a:t>
            </a:r>
            <a:r>
              <a:rPr lang="zh-TW" altLang="en-US" dirty="0"/>
              <a:t> 突發長度必須是 </a:t>
            </a:r>
            <a:r>
              <a:rPr lang="en-US" altLang="zh-TW" dirty="0"/>
              <a:t>2, 4, 8, 16 </a:t>
            </a:r>
            <a:r>
              <a:rPr lang="zh-TW" altLang="en-US" dirty="0"/>
              <a:t>之一，原因是 </a:t>
            </a:r>
            <a:r>
              <a:rPr lang="en-US" altLang="zh-TW" dirty="0"/>
              <a:t>WRAP </a:t>
            </a:r>
            <a:r>
              <a:rPr lang="zh-TW" altLang="en-US" dirty="0"/>
              <a:t>模式要求數據以循環方式填充地址。</a:t>
            </a:r>
          </a:p>
          <a:p>
            <a:pPr>
              <a:buFont typeface="Arial" panose="020B0604020202020204" pitchFamily="34" charset="0"/>
              <a:buChar char="•"/>
            </a:pPr>
            <a:r>
              <a:rPr lang="zh-TW" altLang="en-US" b="1" dirty="0"/>
              <a:t>地址跨越限制：</a:t>
            </a:r>
            <a:r>
              <a:rPr lang="zh-TW" altLang="en-US" dirty="0"/>
              <a:t> 一次突發傳輸的地址不能跨越一個 </a:t>
            </a:r>
            <a:r>
              <a:rPr lang="en-US" altLang="zh-TW" dirty="0"/>
              <a:t>4KB </a:t>
            </a:r>
            <a:r>
              <a:rPr lang="zh-TW" altLang="en-US" dirty="0"/>
              <a:t>分區，這是為了避免跨越頁面引發存儲器訪問錯誤。</a:t>
            </a:r>
          </a:p>
          <a:p>
            <a:pPr>
              <a:buFont typeface="Arial" panose="020B0604020202020204" pitchFamily="34" charset="0"/>
              <a:buChar char="•"/>
            </a:pPr>
            <a:r>
              <a:rPr lang="zh-TW" altLang="en-US" b="1" dirty="0"/>
              <a:t>不能提前結束 </a:t>
            </a:r>
            <a:r>
              <a:rPr lang="en-US" altLang="zh-TW" b="1" dirty="0"/>
              <a:t>(early termination)</a:t>
            </a:r>
            <a:r>
              <a:rPr lang="zh-TW" altLang="en-US" b="1" dirty="0"/>
              <a:t>：</a:t>
            </a:r>
            <a:r>
              <a:rPr lang="zh-TW" altLang="en-US" dirty="0"/>
              <a:t> 突發傳輸必須完成協議中約定的所有數據操作，否則會導致協議不兼容。</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C427E647-4089-F467-56FB-559BC52D836A}"/>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72663746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D6098-6EDB-65BC-F5FF-71F8293224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756A457-EE9E-9600-9D5C-2D9F15500C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649770C-75E4-25D6-17F3-CB14F80D51CF}"/>
              </a:ext>
            </a:extLst>
          </p:cNvPr>
          <p:cNvSpPr>
            <a:spLocks noGrp="1"/>
          </p:cNvSpPr>
          <p:nvPr>
            <p:ph type="body" idx="1"/>
          </p:nvPr>
        </p:nvSpPr>
        <p:spPr/>
        <p:txBody>
          <a:bodyPr/>
          <a:lstStyle/>
          <a:p>
            <a:r>
              <a:rPr lang="zh-TW" altLang="en-US" b="1" dirty="0"/>
              <a:t>突發傳輸寬度 </a:t>
            </a:r>
            <a:r>
              <a:rPr lang="en-US" altLang="zh-TW" b="1" dirty="0"/>
              <a:t>(Burst Size)</a:t>
            </a:r>
          </a:p>
          <a:p>
            <a:pPr>
              <a:buFont typeface="Arial" panose="020B0604020202020204" pitchFamily="34" charset="0"/>
              <a:buChar char="•"/>
            </a:pPr>
            <a:r>
              <a:rPr lang="zh-TW" altLang="en-US" dirty="0"/>
              <a:t>突發傳輸寬度定義了每周期傳輸的數據量，單位是字節 </a:t>
            </a:r>
            <a:r>
              <a:rPr lang="en-US" altLang="zh-TW" dirty="0"/>
              <a:t>(Byte)</a:t>
            </a:r>
            <a:r>
              <a:rPr lang="zh-TW" altLang="en-US" dirty="0"/>
              <a:t>。</a:t>
            </a:r>
          </a:p>
          <a:p>
            <a:pPr>
              <a:buFont typeface="Arial" panose="020B0604020202020204" pitchFamily="34" charset="0"/>
              <a:buChar char="•"/>
            </a:pPr>
            <a:r>
              <a:rPr lang="zh-TW" altLang="en-US" dirty="0"/>
              <a:t>在 </a:t>
            </a:r>
            <a:r>
              <a:rPr lang="en-US" altLang="zh-TW" dirty="0"/>
              <a:t>AXI </a:t>
            </a:r>
            <a:r>
              <a:rPr lang="zh-TW" altLang="en-US" dirty="0"/>
              <a:t>協議中，這由 </a:t>
            </a:r>
            <a:r>
              <a:rPr lang="en-US" altLang="zh-TW" b="1" dirty="0"/>
              <a:t>AXSIZE </a:t>
            </a:r>
            <a:r>
              <a:rPr lang="zh-TW" altLang="en-US" b="1" dirty="0"/>
              <a:t>信號</a:t>
            </a:r>
            <a:r>
              <a:rPr lang="zh-TW" altLang="en-US" dirty="0"/>
              <a:t> 控制。</a:t>
            </a:r>
          </a:p>
          <a:p>
            <a:pPr>
              <a:buFont typeface="Arial" panose="020B0604020202020204" pitchFamily="34" charset="0"/>
              <a:buChar char="•"/>
            </a:pPr>
            <a:r>
              <a:rPr lang="en-US" altLang="zh-TW" b="1" dirty="0"/>
              <a:t>AXSIZE </a:t>
            </a:r>
            <a:r>
              <a:rPr lang="zh-TW" altLang="en-US" b="1" dirty="0"/>
              <a:t>的位寬為 </a:t>
            </a:r>
            <a:r>
              <a:rPr lang="en-US" altLang="zh-TW" b="1" dirty="0"/>
              <a:t>3-bit</a:t>
            </a:r>
            <a:r>
              <a:rPr lang="zh-TW" altLang="en-US" dirty="0"/>
              <a:t>，用於表示每周期的傳輸寬度，公式</a:t>
            </a:r>
            <a:r>
              <a:rPr lang="en-US" altLang="zh-TW" dirty="0"/>
              <a:t>=</a:t>
            </a:r>
            <a:r>
              <a:rPr lang="en-US" altLang="zh-CN" b="0" i="0" dirty="0">
                <a:solidFill>
                  <a:srgbClr val="333333"/>
                </a:solidFill>
                <a:effectLst/>
                <a:latin typeface="Roboto" panose="02000000000000000000" pitchFamily="2" charset="0"/>
              </a:rPr>
              <a:t>2 ^ AXSIZE</a:t>
            </a:r>
          </a:p>
          <a:p>
            <a:pPr>
              <a:buFont typeface="Arial" panose="020B0604020202020204" pitchFamily="34" charset="0"/>
              <a:buChar char="•"/>
            </a:pPr>
            <a:r>
              <a:rPr lang="zh-TW" altLang="en-US" dirty="0"/>
              <a:t>例如：當 </a:t>
            </a:r>
            <a:r>
              <a:rPr lang="en-US" altLang="zh-TW" dirty="0"/>
              <a:t>AXSIZE = 0b000 </a:t>
            </a:r>
            <a:r>
              <a:rPr lang="zh-TW" altLang="en-US" dirty="0"/>
              <a:t>時，傳輸寬度 </a:t>
            </a:r>
            <a:r>
              <a:rPr lang="en-US" altLang="zh-TW" dirty="0"/>
              <a:t>= 20=12^0 = 120=1 </a:t>
            </a:r>
            <a:r>
              <a:rPr lang="zh-TW" altLang="en-US" dirty="0"/>
              <a:t>字節（</a:t>
            </a:r>
            <a:r>
              <a:rPr lang="en-US" altLang="zh-TW" dirty="0"/>
              <a:t>8 </a:t>
            </a:r>
            <a:r>
              <a:rPr lang="zh-TW" altLang="en-US" dirty="0"/>
              <a:t>位）。</a:t>
            </a:r>
          </a:p>
          <a:p>
            <a:pPr>
              <a:buFont typeface="Arial" panose="020B0604020202020204" pitchFamily="34" charset="0"/>
              <a:buChar char="•"/>
            </a:pPr>
            <a:r>
              <a:rPr lang="zh-TW" altLang="en-US" dirty="0"/>
              <a:t>當 </a:t>
            </a:r>
            <a:r>
              <a:rPr lang="en-US" altLang="zh-TW" dirty="0"/>
              <a:t>AXSIZE = 0b011 </a:t>
            </a:r>
            <a:r>
              <a:rPr lang="zh-TW" altLang="en-US" dirty="0"/>
              <a:t>時，傳輸寬度 </a:t>
            </a:r>
            <a:r>
              <a:rPr lang="en-US" altLang="zh-TW" dirty="0"/>
              <a:t>= 23=82^3 = 823=8 </a:t>
            </a:r>
            <a:r>
              <a:rPr lang="zh-TW" altLang="en-US" dirty="0"/>
              <a:t>字節（</a:t>
            </a:r>
            <a:r>
              <a:rPr lang="en-US" altLang="zh-TW" dirty="0"/>
              <a:t>64 </a:t>
            </a:r>
            <a:r>
              <a:rPr lang="zh-TW" altLang="en-US" dirty="0"/>
              <a:t>位）。</a:t>
            </a:r>
          </a:p>
          <a:p>
            <a:pPr algn="l">
              <a:spcBef>
                <a:spcPts val="600"/>
              </a:spcBef>
              <a:spcAft>
                <a:spcPts val="600"/>
              </a:spcAft>
              <a:buFont typeface="+mj-lt"/>
              <a:buNone/>
            </a:pPr>
            <a:endParaRPr lang="en-US" altLang="zh-TW" b="0" i="0" dirty="0">
              <a:solidFill>
                <a:srgbClr val="262626"/>
              </a:solidFill>
              <a:effectLst/>
              <a:latin typeface="-apple-system"/>
            </a:endParaRPr>
          </a:p>
          <a:p>
            <a:pPr algn="l">
              <a:spcAft>
                <a:spcPts val="750"/>
              </a:spcAft>
            </a:pPr>
            <a:r>
              <a:rPr lang="zh-CN" altLang="en-US" b="0" i="0" dirty="0">
                <a:solidFill>
                  <a:srgbClr val="333333"/>
                </a:solidFill>
                <a:effectLst/>
                <a:latin typeface="Roboto" panose="02000000000000000000" pitchFamily="2" charset="0"/>
              </a:rPr>
              <a:t>共有 </a:t>
            </a:r>
            <a:r>
              <a:rPr lang="en-US" altLang="zh-CN" b="0" i="0" dirty="0">
                <a:solidFill>
                  <a:srgbClr val="333333"/>
                </a:solidFill>
                <a:effectLst/>
                <a:latin typeface="Roboto" panose="02000000000000000000" pitchFamily="2" charset="0"/>
              </a:rPr>
              <a:t>3 </a:t>
            </a:r>
            <a:r>
              <a:rPr lang="zh-CN" altLang="en-US" b="0" i="0" dirty="0">
                <a:solidFill>
                  <a:srgbClr val="333333"/>
                </a:solidFill>
                <a:effectLst/>
                <a:latin typeface="Roboto" panose="02000000000000000000" pitchFamily="2" charset="0"/>
              </a:rPr>
              <a:t>种，分别为 </a:t>
            </a: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a:t>
            </a:r>
            <a:r>
              <a:rPr lang="en-US" altLang="zh-CN" b="0" i="0" dirty="0">
                <a:solidFill>
                  <a:srgbClr val="333333"/>
                </a:solidFill>
                <a:effectLst/>
                <a:latin typeface="Roboto" panose="02000000000000000000" pitchFamily="2" charset="0"/>
              </a:rPr>
              <a:t>INCR </a:t>
            </a:r>
            <a:r>
              <a:rPr lang="zh-CN" altLang="en-US" b="0" i="0" dirty="0">
                <a:solidFill>
                  <a:srgbClr val="333333"/>
                </a:solidFill>
                <a:effectLst/>
                <a:latin typeface="Roboto" panose="02000000000000000000" pitchFamily="2" charset="0"/>
              </a:rPr>
              <a:t>以及 </a:t>
            </a: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FIXED</a:t>
            </a:r>
            <a:r>
              <a:rPr lang="zh-CN" altLang="en-US" b="0" i="0" dirty="0">
                <a:solidFill>
                  <a:srgbClr val="333333"/>
                </a:solidFill>
                <a:effectLst/>
                <a:latin typeface="Roboto" panose="02000000000000000000" pitchFamily="2" charset="0"/>
              </a:rPr>
              <a:t>：每次传输事务的地址均为同一地址。该类型适合对同一地址进行反复操作，例如写入或者读出</a:t>
            </a:r>
            <a:r>
              <a:rPr lang="en-US" altLang="zh-CN" b="0" i="0" dirty="0">
                <a:solidFill>
                  <a:srgbClr val="333333"/>
                </a:solidFill>
                <a:effectLst/>
                <a:latin typeface="Roboto" panose="02000000000000000000" pitchFamily="2" charset="0"/>
              </a:rPr>
              <a:t>FIFO</a:t>
            </a:r>
            <a:r>
              <a:rPr lang="zh-CN" altLang="en-US" b="0" i="0" dirty="0">
                <a:solidFill>
                  <a:srgbClr val="333333"/>
                </a:solidFill>
                <a:effectLst/>
                <a:latin typeface="Roboto" panose="02000000000000000000" pitchFamily="2" charset="0"/>
              </a:rPr>
              <a:t>，其操作地址就是固定的。</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INCR</a:t>
            </a:r>
            <a:r>
              <a:rPr lang="zh-CN" altLang="en-US" b="0" i="0" dirty="0">
                <a:solidFill>
                  <a:srgbClr val="333333"/>
                </a:solidFill>
                <a:effectLst/>
                <a:latin typeface="Roboto" panose="02000000000000000000" pitchFamily="2" charset="0"/>
              </a:rPr>
              <a:t>：增量突发，后续数据的地址在初始地址的基础上进行递增，递增幅度与传输宽度相同。适合对于 </a:t>
            </a:r>
            <a:r>
              <a:rPr lang="en-US" altLang="zh-CN" b="0" i="0" dirty="0">
                <a:solidFill>
                  <a:srgbClr val="333333"/>
                </a:solidFill>
                <a:effectLst/>
                <a:latin typeface="Roboto" panose="02000000000000000000" pitchFamily="2" charset="0"/>
              </a:rPr>
              <a:t>RAM </a:t>
            </a:r>
            <a:r>
              <a:rPr lang="zh-CN" altLang="en-US" b="0" i="0" dirty="0">
                <a:solidFill>
                  <a:srgbClr val="333333"/>
                </a:solidFill>
                <a:effectLst/>
                <a:latin typeface="Roboto" panose="02000000000000000000" pitchFamily="2" charset="0"/>
              </a:rPr>
              <a:t>等通过地址映射（</a:t>
            </a:r>
            <a:r>
              <a:rPr lang="en-US" altLang="zh-CN" b="0" i="0" dirty="0">
                <a:solidFill>
                  <a:srgbClr val="333333"/>
                </a:solidFill>
                <a:effectLst/>
                <a:latin typeface="Roboto" panose="02000000000000000000" pitchFamily="2" charset="0"/>
              </a:rPr>
              <a:t>mapped memory</a:t>
            </a:r>
            <a:r>
              <a:rPr lang="zh-CN" altLang="en-US" b="0" i="0" dirty="0">
                <a:solidFill>
                  <a:srgbClr val="333333"/>
                </a:solidFill>
                <a:effectLst/>
                <a:latin typeface="Roboto" panose="02000000000000000000" pitchFamily="2" charset="0"/>
              </a:rPr>
              <a:t>）的存储介质进行读写操作，最为常用</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WRAP</a:t>
            </a:r>
            <a:r>
              <a:rPr lang="zh-CN" altLang="en-US" b="0" i="0" dirty="0">
                <a:solidFill>
                  <a:srgbClr val="333333"/>
                </a:solidFill>
                <a:effectLst/>
                <a:latin typeface="Roboto" panose="02000000000000000000" pitchFamily="2" charset="0"/>
              </a:rPr>
              <a:t>：与增量突发类似，不过其地址增长到最高地址后会跳转到边界地址，再重新递增。适合对</a:t>
            </a:r>
            <a:r>
              <a:rPr lang="en-US" altLang="zh-CN" b="0" i="0" dirty="0">
                <a:solidFill>
                  <a:srgbClr val="333333"/>
                </a:solidFill>
                <a:effectLst/>
                <a:latin typeface="Roboto" panose="02000000000000000000" pitchFamily="2" charset="0"/>
              </a:rPr>
              <a:t>cache</a:t>
            </a:r>
            <a:r>
              <a:rPr lang="zh-CN" altLang="en-US" b="0" i="0" dirty="0">
                <a:solidFill>
                  <a:srgbClr val="333333"/>
                </a:solidFill>
                <a:effectLst/>
                <a:latin typeface="Roboto" panose="02000000000000000000" pitchFamily="2" charset="0"/>
              </a:rPr>
              <a:t>的访问</a:t>
            </a: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写选取（</a:t>
            </a:r>
            <a:r>
              <a:rPr lang="en-US" altLang="zh-CN" b="1" i="0" dirty="0">
                <a:solidFill>
                  <a:srgbClr val="333333"/>
                </a:solidFill>
                <a:effectLst/>
                <a:latin typeface="Roboto" panose="02000000000000000000" pitchFamily="2" charset="0"/>
              </a:rPr>
              <a:t>Write strobes</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en-US" altLang="zh-TW" dirty="0"/>
              <a:t>WSTRB </a:t>
            </a:r>
            <a:r>
              <a:rPr lang="zh-TW" altLang="en-US" dirty="0"/>
              <a:t>是 </a:t>
            </a:r>
            <a:r>
              <a:rPr lang="en-US" altLang="zh-TW" dirty="0"/>
              <a:t>AXI </a:t>
            </a:r>
            <a:r>
              <a:rPr lang="zh-TW" altLang="en-US" dirty="0"/>
              <a:t>協議中的一個 </a:t>
            </a:r>
            <a:r>
              <a:rPr lang="zh-TW" altLang="en-US" b="1" dirty="0"/>
              <a:t>寫選取信號 </a:t>
            </a:r>
            <a:r>
              <a:rPr lang="en-US" altLang="zh-TW" b="1" dirty="0"/>
              <a:t>(Write strobes)</a:t>
            </a:r>
            <a:r>
              <a:rPr lang="zh-TW" altLang="en-US" dirty="0"/>
              <a:t>，其每一位（</a:t>
            </a:r>
            <a:r>
              <a:rPr lang="en-US" altLang="zh-TW" dirty="0"/>
              <a:t>bit</a:t>
            </a:r>
            <a:r>
              <a:rPr lang="zh-TW" altLang="en-US" dirty="0"/>
              <a:t>）對應數據通道中的一個字節是否有效。當 </a:t>
            </a:r>
            <a:r>
              <a:rPr lang="en-US" altLang="zh-TW" dirty="0"/>
              <a:t>WSTRB[n] </a:t>
            </a:r>
            <a:r>
              <a:rPr lang="zh-TW" altLang="en-US" dirty="0"/>
              <a:t>為 </a:t>
            </a:r>
            <a:r>
              <a:rPr lang="en-US" altLang="zh-TW" dirty="0"/>
              <a:t>1 </a:t>
            </a:r>
            <a:r>
              <a:rPr lang="zh-TW" altLang="en-US" dirty="0"/>
              <a:t>時，對應的數據字節（</a:t>
            </a:r>
            <a:r>
              <a:rPr lang="en-US" altLang="zh-TW" dirty="0"/>
              <a:t>WDATA[8n+7:8n]</a:t>
            </a:r>
            <a:r>
              <a:rPr lang="zh-TW" altLang="en-US" dirty="0"/>
              <a:t>）有效；當 </a:t>
            </a:r>
            <a:r>
              <a:rPr lang="en-US" altLang="zh-TW" dirty="0"/>
              <a:t>WSTRB[n] </a:t>
            </a:r>
            <a:r>
              <a:rPr lang="zh-TW" altLang="en-US" dirty="0"/>
              <a:t>為 </a:t>
            </a:r>
            <a:r>
              <a:rPr lang="en-US" altLang="zh-TW" dirty="0"/>
              <a:t>0 </a:t>
            </a:r>
            <a:r>
              <a:rPr lang="zh-TW" altLang="en-US" dirty="0"/>
              <a:t>時，對應的數據字節無效。例如：在 </a:t>
            </a:r>
            <a:r>
              <a:rPr lang="en-US" altLang="zh-TW" dirty="0"/>
              <a:t>32-bit </a:t>
            </a:r>
            <a:r>
              <a:rPr lang="zh-TW" altLang="en-US" dirty="0"/>
              <a:t>的數據總線中，</a:t>
            </a:r>
            <a:r>
              <a:rPr lang="en-US" altLang="zh-TW" dirty="0"/>
              <a:t>WSTRB </a:t>
            </a:r>
            <a:r>
              <a:rPr lang="zh-TW" altLang="en-US" dirty="0"/>
              <a:t>信號有 </a:t>
            </a:r>
            <a:r>
              <a:rPr lang="en-US" altLang="zh-TW" dirty="0"/>
              <a:t>4 </a:t>
            </a:r>
            <a:r>
              <a:rPr lang="zh-TW" altLang="en-US" dirty="0"/>
              <a:t>個 </a:t>
            </a:r>
            <a:r>
              <a:rPr lang="en-US" altLang="zh-TW" dirty="0"/>
              <a:t>bit</a:t>
            </a:r>
            <a:r>
              <a:rPr lang="zh-TW" altLang="en-US" dirty="0"/>
              <a:t>，分別控制 </a:t>
            </a:r>
            <a:r>
              <a:rPr lang="en-US" altLang="zh-TW" dirty="0"/>
              <a:t>4 </a:t>
            </a:r>
            <a:r>
              <a:rPr lang="zh-TW" altLang="en-US" dirty="0"/>
              <a:t>個字節的有效性。</a:t>
            </a:r>
            <a:endParaRPr lang="en-US" altLang="zh-TW" dirty="0"/>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endParaRPr lang="en-US" altLang="zh-CN" b="1" i="0" dirty="0">
              <a:solidFill>
                <a:srgbClr val="333333"/>
              </a:solidFill>
              <a:effectLst/>
              <a:latin typeface="Roboto" panose="02000000000000000000" pitchFamily="2" charset="0"/>
            </a:endParaRPr>
          </a:p>
          <a:p>
            <a:pPr algn="l">
              <a:spcAft>
                <a:spcPts val="750"/>
              </a:spcAft>
            </a:pPr>
            <a:r>
              <a:rPr lang="zh-CN" altLang="en-US" b="1" i="0" dirty="0">
                <a:solidFill>
                  <a:srgbClr val="333333"/>
                </a:solidFill>
                <a:effectLst/>
                <a:latin typeface="Roboto" panose="02000000000000000000" pitchFamily="2" charset="0"/>
              </a:rPr>
              <a:t>读、写响应（</a:t>
            </a:r>
            <a:r>
              <a:rPr lang="en-US" altLang="zh-CN" b="1" i="0" dirty="0">
                <a:solidFill>
                  <a:srgbClr val="333333"/>
                </a:solidFill>
                <a:effectLst/>
                <a:latin typeface="Roboto" panose="02000000000000000000" pitchFamily="2" charset="0"/>
              </a:rPr>
              <a:t>Read and write response</a:t>
            </a:r>
            <a:r>
              <a:rPr lang="zh-CN" altLang="en-US" b="1" i="0" dirty="0">
                <a:solidFill>
                  <a:srgbClr val="333333"/>
                </a:solidFill>
                <a:effectLst/>
                <a:latin typeface="Roboto" panose="02000000000000000000" pitchFamily="2" charset="0"/>
              </a:rPr>
              <a:t>）</a:t>
            </a:r>
            <a:endParaRPr lang="zh-CN" altLang="en-US" b="0" i="0" dirty="0">
              <a:solidFill>
                <a:srgbClr val="333333"/>
              </a:solidFill>
              <a:effectLst/>
              <a:latin typeface="Roboto" panose="02000000000000000000" pitchFamily="2" charset="0"/>
            </a:endParaRPr>
          </a:p>
          <a:p>
            <a:pPr algn="l">
              <a:spcAft>
                <a:spcPts val="750"/>
              </a:spcAft>
            </a:pPr>
            <a:r>
              <a:rPr lang="zh-CN" altLang="en-US" b="0" i="0" dirty="0">
                <a:solidFill>
                  <a:srgbClr val="333333"/>
                </a:solidFill>
                <a:effectLst/>
                <a:latin typeface="Roboto" panose="02000000000000000000" pitchFamily="2" charset="0"/>
              </a:rPr>
              <a:t>        响应值包括：</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OKAY (0b00)</a:t>
            </a:r>
            <a:r>
              <a:rPr lang="zh-CN" altLang="en-US" b="0" i="0" dirty="0">
                <a:solidFill>
                  <a:srgbClr val="333333"/>
                </a:solidFill>
                <a:effectLst/>
                <a:latin typeface="Roboto" panose="02000000000000000000" pitchFamily="2" charset="0"/>
              </a:rPr>
              <a:t>：正常访问成功。表示已成功完成正常访问</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EXOKAY (0b01)</a:t>
            </a:r>
            <a:r>
              <a:rPr lang="zh-CN" altLang="en-US" b="0" i="0" dirty="0">
                <a:solidFill>
                  <a:srgbClr val="333333"/>
                </a:solidFill>
                <a:effectLst/>
                <a:latin typeface="Roboto" panose="02000000000000000000" pitchFamily="2" charset="0"/>
              </a:rPr>
              <a:t>：专属访问成功。</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SLVERR (0b10)</a:t>
            </a:r>
            <a:r>
              <a:rPr lang="zh-CN" altLang="en-US" b="0" i="0" dirty="0">
                <a:solidFill>
                  <a:srgbClr val="333333"/>
                </a:solidFill>
                <a:effectLst/>
                <a:latin typeface="Roboto" panose="02000000000000000000" pitchFamily="2" charset="0"/>
              </a:rPr>
              <a:t>：从设备错误。已成功访问从设备，但从设备希望向发端主设备返回错误条件（例如，数据读取无效）。</a:t>
            </a:r>
          </a:p>
          <a:p>
            <a:pPr algn="l">
              <a:spcAft>
                <a:spcPts val="750"/>
              </a:spcAft>
              <a:buFont typeface="Arial" panose="020B0604020202020204" pitchFamily="34" charset="0"/>
              <a:buChar char="•"/>
            </a:pPr>
            <a:r>
              <a:rPr lang="en-US" altLang="zh-CN" b="0" i="0" dirty="0">
                <a:solidFill>
                  <a:srgbClr val="333333"/>
                </a:solidFill>
                <a:effectLst/>
                <a:latin typeface="Roboto" panose="02000000000000000000" pitchFamily="2" charset="0"/>
              </a:rPr>
              <a:t>DECERR (0b11)</a:t>
            </a:r>
            <a:r>
              <a:rPr lang="zh-CN" altLang="en-US" b="0" i="0" dirty="0">
                <a:solidFill>
                  <a:srgbClr val="333333"/>
                </a:solidFill>
                <a:effectLst/>
                <a:latin typeface="Roboto" panose="02000000000000000000" pitchFamily="2" charset="0"/>
              </a:rPr>
              <a:t>：解码器错误。通常由互连组件生成，用于指示传输事务地址处没有任何从设备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5B424FF-2BAA-030E-0528-FC432985EEEA}"/>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312600817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C5463-2F56-38ED-D837-4F468067D67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ED5F9-074C-3D72-F386-A6A211CF9B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8F35D2-D357-71C5-9309-887AC7A6ACA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9A2A19-657D-C5DA-2EC6-AB56447C245B}"/>
              </a:ext>
            </a:extLst>
          </p:cNvPr>
          <p:cNvSpPr>
            <a:spLocks noGrp="1"/>
          </p:cNvSpPr>
          <p:nvPr>
            <p:ph type="sldNum" sz="quarter" idx="10"/>
          </p:nvPr>
        </p:nvSpPr>
        <p:spPr/>
        <p:txBody>
          <a:bodyPr/>
          <a:lstStyle/>
          <a:p>
            <a:fld id="{F4F633F3-5D0E-4770-8750-05DED033C41B}" type="slidenum">
              <a:rPr lang="zh-CN" altLang="en-US" smtClean="0"/>
              <a:t>76</a:t>
            </a:fld>
            <a:endParaRPr lang="zh-CN" altLang="en-US"/>
          </a:p>
        </p:txBody>
      </p:sp>
    </p:spTree>
    <p:extLst>
      <p:ext uri="{BB962C8B-B14F-4D97-AF65-F5344CB8AC3E}">
        <p14:creationId xmlns:p14="http://schemas.microsoft.com/office/powerpoint/2010/main" val="379921030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161357879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160387099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2857957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5299525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125591740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329360981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83</a:t>
            </a:fld>
            <a:endParaRPr lang="zh-CN" altLang="en-US"/>
          </a:p>
        </p:txBody>
      </p:sp>
    </p:spTree>
    <p:extLst>
      <p:ext uri="{BB962C8B-B14F-4D97-AF65-F5344CB8AC3E}">
        <p14:creationId xmlns:p14="http://schemas.microsoft.com/office/powerpoint/2010/main" val="301016368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84</a:t>
            </a:fld>
            <a:endParaRPr lang="zh-CN" altLang="en-US"/>
          </a:p>
        </p:txBody>
      </p:sp>
    </p:spTree>
    <p:extLst>
      <p:ext uri="{BB962C8B-B14F-4D97-AF65-F5344CB8AC3E}">
        <p14:creationId xmlns:p14="http://schemas.microsoft.com/office/powerpoint/2010/main" val="107492504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85</a:t>
            </a:fld>
            <a:endParaRPr lang="zh-CN" altLang="en-US"/>
          </a:p>
        </p:txBody>
      </p:sp>
    </p:spTree>
    <p:extLst>
      <p:ext uri="{BB962C8B-B14F-4D97-AF65-F5344CB8AC3E}">
        <p14:creationId xmlns:p14="http://schemas.microsoft.com/office/powerpoint/2010/main" val="152288748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演算法中使用了</a:t>
            </a:r>
            <a:r>
              <a:rPr lang="en-US" altLang="zh-TW" b="0" i="0" dirty="0" err="1">
                <a:solidFill>
                  <a:srgbClr val="262626"/>
                </a:solidFill>
                <a:effectLst/>
                <a:latin typeface="-apple-system"/>
              </a:rPr>
              <a:t>bitunpack</a:t>
            </a:r>
            <a:r>
              <a:rPr lang="zh-TW" altLang="en-US" b="0" i="0" dirty="0">
                <a:solidFill>
                  <a:srgbClr val="262626"/>
                </a:solidFill>
                <a:effectLst/>
                <a:latin typeface="-apple-system"/>
              </a:rPr>
              <a:t>，當中的</a:t>
            </a:r>
            <a:r>
              <a:rPr lang="en-US" altLang="zh-TW" b="0" i="0" dirty="0">
                <a:solidFill>
                  <a:srgbClr val="262626"/>
                </a:solidFill>
                <a:effectLst/>
                <a:latin typeface="-apple-system"/>
              </a:rPr>
              <a:t>b</a:t>
            </a:r>
            <a:r>
              <a:rPr lang="zh-TW" altLang="en-US" b="0" i="0" dirty="0">
                <a:solidFill>
                  <a:srgbClr val="262626"/>
                </a:solidFill>
                <a:effectLst/>
                <a:latin typeface="-apple-system"/>
              </a:rPr>
              <a:t>為</a:t>
            </a:r>
            <a:r>
              <a:rPr lang="en-US" altLang="zh-TW" b="0" i="0" dirty="0">
                <a:solidFill>
                  <a:srgbClr val="262626"/>
                </a:solidFill>
                <a:effectLst/>
                <a:latin typeface="-apple-system"/>
              </a:rPr>
              <a:t>131072 (</a:t>
            </a:r>
            <a:r>
              <a:rPr lang="zh-TW" altLang="en-US" b="0" i="0" dirty="0">
                <a:solidFill>
                  <a:srgbClr val="262626"/>
                </a:solidFill>
                <a:effectLst/>
                <a:latin typeface="-apple-system"/>
              </a:rPr>
              <a:t>第</a:t>
            </a:r>
            <a:r>
              <a:rPr lang="en-US" altLang="zh-TW" b="0" i="0" dirty="0">
                <a:solidFill>
                  <a:srgbClr val="262626"/>
                </a:solidFill>
                <a:effectLst/>
                <a:latin typeface="-apple-system"/>
              </a:rPr>
              <a:t>18bit</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，其餘為</a:t>
            </a:r>
            <a:r>
              <a:rPr lang="en-US" altLang="zh-TW" b="0" i="0" dirty="0">
                <a:solidFill>
                  <a:srgbClr val="262626"/>
                </a:solidFill>
                <a:effectLst/>
                <a:latin typeface="-apple-system"/>
              </a:rPr>
              <a:t>0)</a:t>
            </a:r>
            <a:r>
              <a:rPr lang="zh-TW" altLang="en-US" b="0" i="0" dirty="0">
                <a:solidFill>
                  <a:srgbClr val="262626"/>
                </a:solidFill>
                <a:effectLst/>
                <a:latin typeface="-apple-system"/>
              </a:rPr>
              <a:t>，並且採樣後的</a:t>
            </a:r>
            <a:r>
              <a:rPr lang="en-US" altLang="zh-TW" b="0" i="0" dirty="0">
                <a:solidFill>
                  <a:srgbClr val="262626"/>
                </a:solidFill>
                <a:effectLst/>
                <a:latin typeface="-apple-system"/>
              </a:rPr>
              <a:t>y</a:t>
            </a:r>
            <a:r>
              <a:rPr lang="zh-TW" altLang="en-US" b="0" i="0" dirty="0">
                <a:solidFill>
                  <a:srgbClr val="262626"/>
                </a:solidFill>
                <a:effectLst/>
                <a:latin typeface="-apple-system"/>
              </a:rPr>
              <a:t>之後要去做</a:t>
            </a:r>
            <a:r>
              <a:rPr lang="en-US" altLang="zh-TW" b="0" i="0" dirty="0">
                <a:solidFill>
                  <a:srgbClr val="262626"/>
                </a:solidFill>
                <a:effectLst/>
                <a:latin typeface="-apple-system"/>
              </a:rPr>
              <a:t>NTT</a:t>
            </a:r>
            <a:r>
              <a:rPr lang="zh-TW" altLang="en-US" b="0" i="0" dirty="0">
                <a:solidFill>
                  <a:srgbClr val="262626"/>
                </a:solidFill>
                <a:effectLst/>
                <a:latin typeface="-apple-system"/>
              </a:rPr>
              <a:t>需要擴充到</a:t>
            </a:r>
            <a:r>
              <a:rPr lang="en-US" altLang="zh-TW" b="0" i="0" dirty="0">
                <a:solidFill>
                  <a:srgbClr val="262626"/>
                </a:solidFill>
                <a:effectLst/>
                <a:latin typeface="-apple-system"/>
              </a:rPr>
              <a:t>8380417</a:t>
            </a:r>
            <a:r>
              <a:rPr lang="zh-TW" altLang="en-US" b="0" i="0" dirty="0">
                <a:solidFill>
                  <a:srgbClr val="262626"/>
                </a:solidFill>
                <a:effectLst/>
                <a:latin typeface="-apple-system"/>
              </a:rPr>
              <a:t>的域之下</a:t>
            </a:r>
            <a:r>
              <a:rPr lang="en-US" altLang="zh-TW" b="0" i="0" dirty="0">
                <a:solidFill>
                  <a:srgbClr val="262626"/>
                </a:solidFill>
                <a:effectLst/>
                <a:latin typeface="-apple-system"/>
              </a:rPr>
              <a:t>(23</a:t>
            </a:r>
            <a:r>
              <a:rPr lang="zh-TW" altLang="en-US" b="0" i="0" dirty="0">
                <a:solidFill>
                  <a:srgbClr val="262626"/>
                </a:solidFill>
                <a:effectLst/>
                <a:latin typeface="-apple-system"/>
              </a:rPr>
              <a:t> </a:t>
            </a:r>
            <a:r>
              <a:rPr lang="en-US" altLang="zh-TW" b="0" i="0" dirty="0">
                <a:solidFill>
                  <a:srgbClr val="262626"/>
                </a:solidFill>
                <a:effectLst/>
                <a:latin typeface="-apple-system"/>
              </a:rPr>
              <a:t>bit)</a:t>
            </a:r>
            <a:r>
              <a:rPr lang="zh-TW" altLang="en-US" b="0" i="0" dirty="0">
                <a:solidFill>
                  <a:srgbClr val="262626"/>
                </a:solidFill>
                <a:effectLst/>
                <a:latin typeface="-apple-system"/>
              </a:rPr>
              <a:t>，因此我改成了以下設計，將</a:t>
            </a:r>
            <a:r>
              <a:rPr lang="en-US" altLang="zh-TW" b="0" i="0" dirty="0">
                <a:solidFill>
                  <a:srgbClr val="262626"/>
                </a:solidFill>
                <a:effectLst/>
                <a:latin typeface="-apple-system"/>
              </a:rPr>
              <a:t>18 bit</a:t>
            </a:r>
            <a:r>
              <a:rPr lang="zh-TW" altLang="en-US" b="0" i="0" dirty="0">
                <a:solidFill>
                  <a:srgbClr val="262626"/>
                </a:solidFill>
                <a:effectLst/>
                <a:latin typeface="-apple-system"/>
              </a:rPr>
              <a:t>的資料分為兩類</a:t>
            </a:r>
            <a:r>
              <a:rPr lang="en-US" altLang="zh-TW" b="0" i="0" dirty="0">
                <a:solidFill>
                  <a:srgbClr val="262626"/>
                </a:solidFill>
                <a:effectLst/>
                <a:latin typeface="-apple-system"/>
              </a:rPr>
              <a:t>:</a:t>
            </a: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大於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rPr>
              <a:t>b</a:t>
            </a:r>
            <a:r>
              <a:rPr lang="zh-TW" altLang="en-US" b="0" i="0" dirty="0">
                <a:solidFill>
                  <a:srgbClr val="262626"/>
                </a:solidFill>
                <a:effectLst/>
                <a:latin typeface="-apple-system"/>
              </a:rPr>
              <a:t>相減會得到負數，因此直接取他的</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17bit</a:t>
            </a:r>
            <a:r>
              <a:rPr lang="zh-TW" altLang="en-US" b="0" i="0" dirty="0">
                <a:solidFill>
                  <a:srgbClr val="262626"/>
                </a:solidFill>
                <a:effectLst/>
                <a:latin typeface="-apple-system"/>
              </a:rPr>
              <a:t>和</a:t>
            </a:r>
            <a:r>
              <a:rPr lang="en-US" altLang="zh-TW" b="0" i="0" dirty="0">
                <a:solidFill>
                  <a:srgbClr val="262626"/>
                </a:solidFill>
                <a:effectLst/>
                <a:latin typeface="-apple-system"/>
              </a:rPr>
              <a:t>8380417</a:t>
            </a:r>
            <a:r>
              <a:rPr lang="zh-TW" altLang="en-US" b="0" i="0" dirty="0">
                <a:solidFill>
                  <a:srgbClr val="262626"/>
                </a:solidFill>
                <a:effectLst/>
                <a:latin typeface="-apple-system"/>
              </a:rPr>
              <a:t>做相減，直接轉到</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域下的負數</a:t>
            </a:r>
            <a:endParaRPr lang="en-US" altLang="zh-TW" b="0" i="0" dirty="0">
              <a:solidFill>
                <a:srgbClr val="262626"/>
              </a:solidFill>
              <a:effectLst/>
              <a:latin typeface="-apple-system"/>
            </a:endParaRPr>
          </a:p>
          <a:p>
            <a:pPr marL="685800" lvl="1" indent="-228600" algn="l">
              <a:spcBef>
                <a:spcPts val="600"/>
              </a:spcBef>
              <a:spcAft>
                <a:spcPts val="600"/>
              </a:spcAft>
              <a:buFont typeface="+mj-lt"/>
              <a:buAutoNum type="arabicPeriod"/>
            </a:pPr>
            <a:r>
              <a:rPr lang="zh-TW" altLang="en-US" b="0" i="0" dirty="0">
                <a:solidFill>
                  <a:srgbClr val="262626"/>
                </a:solidFill>
                <a:effectLst/>
                <a:latin typeface="-apple-system"/>
              </a:rPr>
              <a:t>小於</a:t>
            </a:r>
            <a:r>
              <a:rPr lang="en-US" altLang="zh-TW" b="0" i="0" dirty="0">
                <a:solidFill>
                  <a:srgbClr val="262626"/>
                </a:solidFill>
                <a:effectLst/>
                <a:latin typeface="-apple-system"/>
              </a:rPr>
              <a:t>b</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相減會得到正數，因此直接和</a:t>
            </a:r>
            <a:r>
              <a:rPr lang="en-US" altLang="zh-TW" b="0" i="0" dirty="0">
                <a:solidFill>
                  <a:srgbClr val="262626"/>
                </a:solidFill>
                <a:effectLst/>
                <a:latin typeface="-apple-system"/>
                <a:sym typeface="Wingdings" panose="05000000000000000000" pitchFamily="2" charset="2"/>
              </a:rPr>
              <a:t>b</a:t>
            </a:r>
            <a:r>
              <a:rPr lang="zh-TW" altLang="en-US" b="0" i="0" dirty="0">
                <a:solidFill>
                  <a:srgbClr val="262626"/>
                </a:solidFill>
                <a:effectLst/>
                <a:latin typeface="-apple-system"/>
                <a:sym typeface="Wingdings" panose="05000000000000000000" pitchFamily="2" charset="2"/>
              </a:rPr>
              <a:t>做相減即可，同樣也會在</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86</a:t>
            </a:fld>
            <a:endParaRPr lang="zh-CN" altLang="en-US"/>
          </a:p>
        </p:txBody>
      </p:sp>
    </p:spTree>
    <p:extLst>
      <p:ext uri="{BB962C8B-B14F-4D97-AF65-F5344CB8AC3E}">
        <p14:creationId xmlns:p14="http://schemas.microsoft.com/office/powerpoint/2010/main" val="333004544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87</a:t>
            </a:fld>
            <a:endParaRPr lang="zh-CN" altLang="en-US"/>
          </a:p>
        </p:txBody>
      </p:sp>
    </p:spTree>
    <p:extLst>
      <p:ext uri="{BB962C8B-B14F-4D97-AF65-F5344CB8AC3E}">
        <p14:creationId xmlns:p14="http://schemas.microsoft.com/office/powerpoint/2010/main" val="88701911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88</a:t>
            </a:fld>
            <a:endParaRPr lang="zh-CN" altLang="en-US"/>
          </a:p>
        </p:txBody>
      </p:sp>
    </p:spTree>
    <p:extLst>
      <p:ext uri="{BB962C8B-B14F-4D97-AF65-F5344CB8AC3E}">
        <p14:creationId xmlns:p14="http://schemas.microsoft.com/office/powerpoint/2010/main" val="231662204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89</a:t>
            </a:fld>
            <a:endParaRPr lang="zh-CN" altLang="en-US"/>
          </a:p>
        </p:txBody>
      </p:sp>
    </p:spTree>
    <p:extLst>
      <p:ext uri="{BB962C8B-B14F-4D97-AF65-F5344CB8AC3E}">
        <p14:creationId xmlns:p14="http://schemas.microsoft.com/office/powerpoint/2010/main" val="1183263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在</a:t>
            </a:r>
            <a:r>
              <a:rPr lang="en-US" altLang="zh-TW" sz="1000" b="0" i="0" dirty="0">
                <a:solidFill>
                  <a:srgbClr val="262626"/>
                </a:solidFill>
                <a:effectLst/>
                <a:latin typeface="-apple-system"/>
              </a:rPr>
              <a:t>Verilog</a:t>
            </a:r>
            <a:r>
              <a:rPr lang="zh-TW" altLang="en-US" sz="1000" b="0" i="0" dirty="0">
                <a:solidFill>
                  <a:srgbClr val="262626"/>
                </a:solidFill>
                <a:effectLst/>
                <a:latin typeface="-apple-system"/>
              </a:rPr>
              <a:t>中我將演算法中的</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換成了</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a:t>
            </a:r>
            <a:r>
              <a:rPr lang="en-US" altLang="zh-TW" sz="1000" b="0" i="0" dirty="0">
                <a:solidFill>
                  <a:srgbClr val="262626"/>
                </a:solidFill>
                <a:effectLst/>
                <a:latin typeface="-apple-system"/>
              </a:rPr>
              <a:t>ci</a:t>
            </a:r>
            <a:r>
              <a:rPr lang="zh-TW" altLang="en-US" sz="1000" b="0" i="0" dirty="0">
                <a:solidFill>
                  <a:srgbClr val="262626"/>
                </a:solidFill>
                <a:effectLst/>
                <a:latin typeface="-apple-system"/>
              </a:rPr>
              <a:t>換成了</a:t>
            </a:r>
            <a:r>
              <a:rPr lang="en-US" altLang="zh-TW" sz="1000" b="0" i="0" dirty="0" err="1">
                <a:solidFill>
                  <a:srgbClr val="262626"/>
                </a:solidFill>
                <a:effectLst/>
                <a:latin typeface="-apple-system"/>
              </a:rPr>
              <a:t>cj</a:t>
            </a:r>
            <a:r>
              <a:rPr lang="zh-TW" altLang="en-US" sz="1000" b="0" i="0" dirty="0">
                <a:solidFill>
                  <a:srgbClr val="262626"/>
                </a:solidFill>
                <a:effectLst/>
                <a:latin typeface="-apple-system"/>
              </a:rPr>
              <a:t>，主要是為了對應其他</a:t>
            </a:r>
            <a:r>
              <a:rPr lang="en-US" altLang="zh-TW" sz="1000" b="0" i="0" dirty="0">
                <a:solidFill>
                  <a:srgbClr val="262626"/>
                </a:solidFill>
                <a:effectLst/>
                <a:latin typeface="-apple-system"/>
              </a:rPr>
              <a:t>Sampler</a:t>
            </a:r>
            <a:r>
              <a:rPr lang="zh-TW" altLang="en-US" sz="1000" b="0" i="0" dirty="0">
                <a:solidFill>
                  <a:srgbClr val="262626"/>
                </a:solidFill>
                <a:effectLst/>
                <a:latin typeface="-apple-system"/>
              </a:rPr>
              <a:t>中</a:t>
            </a:r>
            <a:r>
              <a:rPr lang="en-US" altLang="zh-TW" sz="1000" b="0" i="0" dirty="0">
                <a:solidFill>
                  <a:srgbClr val="262626"/>
                </a:solidFill>
                <a:effectLst/>
                <a:latin typeface="-apple-system"/>
              </a:rPr>
              <a:t>module</a:t>
            </a:r>
            <a:br>
              <a:rPr lang="en-US" altLang="zh-TW" sz="1000" b="0" i="0" dirty="0">
                <a:solidFill>
                  <a:srgbClr val="262626"/>
                </a:solidFill>
                <a:effectLst/>
                <a:latin typeface="-apple-system"/>
              </a:rPr>
            </a:br>
            <a:br>
              <a:rPr lang="en-US" altLang="zh-TW" sz="1000" b="0" i="0" dirty="0">
                <a:solidFill>
                  <a:srgbClr val="262626"/>
                </a:solidFill>
                <a:effectLst/>
                <a:latin typeface="-apple-system"/>
              </a:rPr>
            </a:br>
            <a:r>
              <a:rPr lang="zh-TW" altLang="en-US" sz="1000" b="0" i="0" dirty="0">
                <a:solidFill>
                  <a:srgbClr val="262626"/>
                </a:solidFill>
                <a:effectLst/>
                <a:latin typeface="-apple-system"/>
              </a:rPr>
              <a:t>硬體實現上我是先在第</a:t>
            </a:r>
            <a:r>
              <a:rPr lang="en-US" altLang="zh-TW" sz="1000" b="0" i="0" dirty="0" err="1">
                <a:solidFill>
                  <a:srgbClr val="262626"/>
                </a:solidFill>
                <a:effectLst/>
                <a:latin typeface="-apple-system"/>
              </a:rPr>
              <a:t>i</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執行了演算法第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行，接著在第</a:t>
            </a:r>
            <a:r>
              <a:rPr lang="en-US" altLang="zh-TW" sz="1000" b="0" i="0" dirty="0">
                <a:solidFill>
                  <a:srgbClr val="262626"/>
                </a:solidFill>
                <a:effectLst/>
                <a:latin typeface="-apple-system"/>
              </a:rPr>
              <a:t>i+1</a:t>
            </a:r>
            <a:r>
              <a:rPr lang="zh-TW" altLang="en-US" sz="1000" b="0" i="0" dirty="0">
                <a:solidFill>
                  <a:srgbClr val="262626"/>
                </a:solidFill>
                <a:effectLst/>
                <a:latin typeface="-apple-system"/>
              </a:rPr>
              <a:t>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執行演算法第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行，這樣實現的原因是我寫入第</a:t>
            </a:r>
            <a:r>
              <a:rPr lang="en-US" altLang="zh-TW" sz="1000" b="0" i="0" dirty="0">
                <a:solidFill>
                  <a:srgbClr val="262626"/>
                </a:solidFill>
                <a:effectLst/>
                <a:latin typeface="-apple-system"/>
              </a:rPr>
              <a:t>12</a:t>
            </a:r>
            <a:r>
              <a:rPr lang="zh-TW" altLang="en-US" sz="1000" b="0" i="0" dirty="0">
                <a:solidFill>
                  <a:srgbClr val="262626"/>
                </a:solidFill>
                <a:effectLst/>
                <a:latin typeface="-apple-system"/>
              </a:rPr>
              <a:t>行</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位址時，同時會將該位址原本的資料輸出出來，所以再藉由下一個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去將資料寫入另一個</a:t>
            </a:r>
            <a:r>
              <a:rPr lang="en-US" altLang="zh-TW" sz="1000" b="0" i="0" dirty="0">
                <a:solidFill>
                  <a:srgbClr val="262626"/>
                </a:solidFill>
                <a:effectLst/>
                <a:latin typeface="-apple-system"/>
              </a:rPr>
              <a:t>mem</a:t>
            </a:r>
            <a:r>
              <a:rPr lang="zh-TW" altLang="en-US" sz="1000" b="0" i="0" dirty="0">
                <a:solidFill>
                  <a:srgbClr val="262626"/>
                </a:solidFill>
                <a:effectLst/>
                <a:latin typeface="-apple-system"/>
              </a:rPr>
              <a:t>位址。</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90</a:t>
            </a:fld>
            <a:endParaRPr lang="zh-CN" altLang="en-US"/>
          </a:p>
        </p:txBody>
      </p:sp>
    </p:spTree>
    <p:extLst>
      <p:ext uri="{BB962C8B-B14F-4D97-AF65-F5344CB8AC3E}">
        <p14:creationId xmlns:p14="http://schemas.microsoft.com/office/powerpoint/2010/main" val="14264198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左圖可知，使用了暫存器去儲存上一個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的致能訊號，以處理演算法中的第</a:t>
            </a:r>
            <a:r>
              <a:rPr lang="en-US" altLang="zh-TW" sz="1000" b="0" i="0" dirty="0">
                <a:solidFill>
                  <a:srgbClr val="262626"/>
                </a:solidFill>
                <a:effectLst/>
                <a:latin typeface="-apple-system"/>
              </a:rPr>
              <a:t>11</a:t>
            </a:r>
            <a:r>
              <a:rPr lang="zh-TW" altLang="en-US" sz="1000" b="0" i="0" dirty="0">
                <a:solidFill>
                  <a:srgbClr val="262626"/>
                </a:solidFill>
                <a:effectLst/>
                <a:latin typeface="-apple-system"/>
              </a:rPr>
              <a:t>行。</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sz="1000" b="0" i="0" dirty="0">
                <a:solidFill>
                  <a:srgbClr val="262626"/>
                </a:solidFill>
                <a:effectLst/>
                <a:latin typeface="-apple-system"/>
              </a:rPr>
              <a:t>右圖中的橘框可發現</a:t>
            </a:r>
            <a:r>
              <a:rPr lang="en-US" altLang="zh-TW" sz="1000" b="0" i="0" dirty="0" err="1">
                <a:solidFill>
                  <a:srgbClr val="262626"/>
                </a:solidFill>
                <a:effectLst/>
                <a:latin typeface="-apple-system"/>
              </a:rPr>
              <a:t>en_b</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we_b</a:t>
            </a:r>
            <a:r>
              <a:rPr lang="zh-TW" altLang="en-US" sz="1000" b="0" i="0" dirty="0">
                <a:solidFill>
                  <a:srgbClr val="262626"/>
                </a:solidFill>
                <a:effectLst/>
                <a:latin typeface="-apple-system"/>
              </a:rPr>
              <a:t>的致能慢</a:t>
            </a:r>
            <a:r>
              <a:rPr lang="en-US" altLang="zh-TW" sz="1000" b="0" i="0" dirty="0" err="1">
                <a:solidFill>
                  <a:srgbClr val="262626"/>
                </a:solidFill>
                <a:effectLst/>
                <a:latin typeface="-apple-system"/>
              </a:rPr>
              <a:t>en_a</a:t>
            </a:r>
            <a:r>
              <a:rPr lang="zh-TW" altLang="en-US" sz="1000" b="0" i="0" dirty="0">
                <a:solidFill>
                  <a:srgbClr val="262626"/>
                </a:solidFill>
                <a:effectLst/>
                <a:latin typeface="-apple-system"/>
              </a:rPr>
              <a:t>與</a:t>
            </a:r>
            <a:r>
              <a:rPr lang="en-US" altLang="zh-TW" sz="1000" b="0" i="0" dirty="0" err="1">
                <a:solidFill>
                  <a:srgbClr val="262626"/>
                </a:solidFill>
                <a:effectLst/>
                <a:latin typeface="-apple-system"/>
              </a:rPr>
              <a:t>we_a</a:t>
            </a:r>
            <a:r>
              <a:rPr lang="zh-TW" altLang="en-US" sz="1000" b="0" i="0" dirty="0">
                <a:solidFill>
                  <a:srgbClr val="262626"/>
                </a:solidFill>
                <a:effectLst/>
                <a:latin typeface="-apple-system"/>
              </a:rPr>
              <a:t>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，並且紅框中</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的寫入位址也慢了一個</a:t>
            </a:r>
            <a:r>
              <a:rPr lang="en-US" altLang="zh-TW" sz="1000" b="0" i="0" dirty="0">
                <a:solidFill>
                  <a:srgbClr val="262626"/>
                </a:solidFill>
                <a:effectLst/>
                <a:latin typeface="-apple-system"/>
              </a:rPr>
              <a:t>cycle</a:t>
            </a:r>
            <a:r>
              <a:rPr lang="zh-TW" altLang="en-US" sz="1000" b="0" i="0" dirty="0">
                <a:solidFill>
                  <a:srgbClr val="262626"/>
                </a:solidFill>
                <a:effectLst/>
                <a:latin typeface="-apple-system"/>
              </a:rPr>
              <a:t>，目的是為了將白框中前一個</a:t>
            </a:r>
            <a:r>
              <a:rPr lang="en-US" altLang="zh-TW" sz="1000" b="0" i="0" dirty="0">
                <a:solidFill>
                  <a:srgbClr val="262626"/>
                </a:solidFill>
                <a:effectLst/>
                <a:latin typeface="-apple-system"/>
              </a:rPr>
              <a:t>cycle </a:t>
            </a:r>
            <a:r>
              <a:rPr lang="zh-TW" altLang="en-US" sz="1000" b="0" i="0" dirty="0">
                <a:solidFill>
                  <a:srgbClr val="262626"/>
                </a:solidFill>
                <a:effectLst/>
                <a:latin typeface="-apple-system"/>
              </a:rPr>
              <a:t>由</a:t>
            </a:r>
            <a:r>
              <a:rPr lang="en-US" altLang="zh-TW" sz="1000" b="0" i="0" dirty="0">
                <a:solidFill>
                  <a:srgbClr val="262626"/>
                </a:solidFill>
                <a:effectLst/>
                <a:latin typeface="-apple-system"/>
              </a:rPr>
              <a:t>memory</a:t>
            </a:r>
            <a:r>
              <a:rPr lang="zh-TW" altLang="en-US" sz="1000" b="0" i="0" dirty="0">
                <a:solidFill>
                  <a:srgbClr val="262626"/>
                </a:solidFill>
                <a:effectLst/>
                <a:latin typeface="-apple-system"/>
              </a:rPr>
              <a:t>的</a:t>
            </a:r>
            <a:r>
              <a:rPr lang="en-US" altLang="zh-TW" sz="1000" b="0" i="0" dirty="0" err="1">
                <a:solidFill>
                  <a:srgbClr val="262626"/>
                </a:solidFill>
                <a:effectLst/>
                <a:latin typeface="-apple-system"/>
              </a:rPr>
              <a:t>addr_a</a:t>
            </a:r>
            <a:r>
              <a:rPr lang="zh-TW" altLang="en-US" sz="1000" b="0" i="0" dirty="0">
                <a:solidFill>
                  <a:srgbClr val="262626"/>
                </a:solidFill>
                <a:effectLst/>
                <a:latin typeface="-apple-system"/>
              </a:rPr>
              <a:t>讀出</a:t>
            </a:r>
            <a:r>
              <a:rPr lang="en-US" altLang="zh-TW" sz="1000" b="0" i="0" dirty="0" err="1">
                <a:solidFill>
                  <a:srgbClr val="262626"/>
                </a:solidFill>
                <a:effectLst/>
                <a:latin typeface="-apple-system"/>
              </a:rPr>
              <a:t>q_a</a:t>
            </a:r>
            <a:r>
              <a:rPr lang="zh-TW" altLang="en-US" sz="1000" b="0" i="0" dirty="0">
                <a:solidFill>
                  <a:srgbClr val="262626"/>
                </a:solidFill>
                <a:effectLst/>
                <a:latin typeface="-apple-system"/>
              </a:rPr>
              <a:t>資料後作為</a:t>
            </a:r>
            <a:r>
              <a:rPr lang="en-US" altLang="zh-TW" sz="1000" b="0" i="0" dirty="0" err="1">
                <a:solidFill>
                  <a:srgbClr val="262626"/>
                </a:solidFill>
                <a:effectLst/>
                <a:latin typeface="-apple-system"/>
              </a:rPr>
              <a:t>addr_b</a:t>
            </a:r>
            <a:r>
              <a:rPr lang="zh-TW" altLang="en-US" sz="1000" b="0" i="0" dirty="0">
                <a:solidFill>
                  <a:srgbClr val="262626"/>
                </a:solidFill>
                <a:effectLst/>
                <a:latin typeface="-apple-system"/>
              </a:rPr>
              <a:t>的寫入資料。</a:t>
            </a: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000"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91</a:t>
            </a:fld>
            <a:endParaRPr lang="zh-CN" altLang="en-US"/>
          </a:p>
        </p:txBody>
      </p:sp>
    </p:spTree>
    <p:extLst>
      <p:ext uri="{BB962C8B-B14F-4D97-AF65-F5344CB8AC3E}">
        <p14:creationId xmlns:p14="http://schemas.microsoft.com/office/powerpoint/2010/main" val="251816006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sz="900" b="0" kern="1200" dirty="0">
                <a:solidFill>
                  <a:schemeClr val="tx1"/>
                </a:solidFill>
                <a:effectLst/>
                <a:latin typeface="+mn-ea"/>
                <a:ea typeface="+mn-ea"/>
                <a:cs typeface="+mn-cs"/>
              </a:rPr>
              <a:t>Dual-port</a:t>
            </a:r>
            <a:r>
              <a:rPr lang="zh-TW" altLang="en-US" sz="900" b="0" kern="1200" dirty="0">
                <a:solidFill>
                  <a:schemeClr val="tx1"/>
                </a:solidFill>
                <a:effectLst/>
                <a:latin typeface="+mn-ea"/>
                <a:ea typeface="+mn-ea"/>
                <a:cs typeface="+mn-cs"/>
              </a:rPr>
              <a:t> </a:t>
            </a:r>
            <a:r>
              <a:rPr lang="en-US" altLang="zh-TW" sz="900" b="0" kern="1200" dirty="0">
                <a:solidFill>
                  <a:schemeClr val="tx1"/>
                </a:solidFill>
                <a:effectLst/>
                <a:latin typeface="+mn-ea"/>
                <a:ea typeface="+mn-ea"/>
                <a:cs typeface="+mn-cs"/>
              </a:rPr>
              <a:t>mem</a:t>
            </a:r>
            <a:r>
              <a:rPr lang="zh-TW" altLang="en-US" sz="900" b="0" kern="1200" dirty="0">
                <a:solidFill>
                  <a:schemeClr val="tx1"/>
                </a:solidFill>
                <a:effectLst/>
                <a:latin typeface="+mn-ea"/>
                <a:ea typeface="+mn-ea"/>
                <a:cs typeface="+mn-cs"/>
              </a:rPr>
              <a:t>當中的</a:t>
            </a:r>
            <a:r>
              <a:rPr lang="en-US" altLang="zh-TW" sz="900" b="0" kern="1200" dirty="0" err="1">
                <a:solidFill>
                  <a:schemeClr val="tx1"/>
                </a:solidFill>
                <a:effectLst/>
                <a:latin typeface="+mn-ea"/>
                <a:ea typeface="+mn-ea"/>
                <a:cs typeface="+mn-cs"/>
              </a:rPr>
              <a:t>data_b</a:t>
            </a:r>
            <a:r>
              <a:rPr lang="zh-TW" altLang="en-US" sz="900" b="0" kern="1200" dirty="0">
                <a:solidFill>
                  <a:schemeClr val="tx1"/>
                </a:solidFill>
                <a:effectLst/>
                <a:latin typeface="+mn-ea"/>
                <a:ea typeface="+mn-ea"/>
                <a:cs typeface="+mn-cs"/>
              </a:rPr>
              <a:t>則會直接接上</a:t>
            </a:r>
            <a:r>
              <a:rPr lang="en-US" altLang="zh-TW" sz="900" b="0" kern="1200" dirty="0" err="1">
                <a:solidFill>
                  <a:schemeClr val="tx1"/>
                </a:solidFill>
                <a:effectLst/>
                <a:latin typeface="+mn-ea"/>
                <a:ea typeface="+mn-ea"/>
                <a:cs typeface="+mn-cs"/>
              </a:rPr>
              <a:t>q_a</a:t>
            </a:r>
            <a:r>
              <a:rPr lang="zh-TW" altLang="en-US" sz="900" b="0" kern="1200" dirty="0">
                <a:solidFill>
                  <a:schemeClr val="tx1"/>
                </a:solidFill>
                <a:effectLst/>
                <a:latin typeface="+mn-ea"/>
                <a:ea typeface="+mn-ea"/>
                <a:cs typeface="+mn-cs"/>
              </a:rPr>
              <a:t>。</a:t>
            </a:r>
          </a:p>
          <a:p>
            <a:pPr algn="l">
              <a:spcBef>
                <a:spcPts val="600"/>
              </a:spcBef>
              <a:spcAft>
                <a:spcPts val="600"/>
              </a:spcAft>
              <a:buFont typeface="+mj-lt"/>
              <a:buNone/>
            </a:pPr>
            <a:endParaRPr lang="zh-TW" altLang="en-US" sz="1000"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92</a:t>
            </a:fld>
            <a:endParaRPr lang="zh-CN" altLang="en-US"/>
          </a:p>
        </p:txBody>
      </p:sp>
    </p:spTree>
    <p:extLst>
      <p:ext uri="{BB962C8B-B14F-4D97-AF65-F5344CB8AC3E}">
        <p14:creationId xmlns:p14="http://schemas.microsoft.com/office/powerpoint/2010/main" val="400282121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採樣成功時通樣會藉由前面所提的記憶體輸出資料拉回的方法，將原本在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93</a:t>
            </a:fld>
            <a:endParaRPr lang="zh-CN" altLang="en-US"/>
          </a:p>
        </p:txBody>
      </p:sp>
    </p:spTree>
    <p:extLst>
      <p:ext uri="{BB962C8B-B14F-4D97-AF65-F5344CB8AC3E}">
        <p14:creationId xmlns:p14="http://schemas.microsoft.com/office/powerpoint/2010/main" val="267092869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94</a:t>
            </a:fld>
            <a:endParaRPr lang="zh-CN" altLang="en-US"/>
          </a:p>
        </p:txBody>
      </p:sp>
    </p:spTree>
    <p:extLst>
      <p:ext uri="{BB962C8B-B14F-4D97-AF65-F5344CB8AC3E}">
        <p14:creationId xmlns:p14="http://schemas.microsoft.com/office/powerpoint/2010/main" val="407770514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95</a:t>
            </a:fld>
            <a:endParaRPr lang="zh-CN" altLang="en-US"/>
          </a:p>
        </p:txBody>
      </p:sp>
    </p:spTree>
    <p:extLst>
      <p:ext uri="{BB962C8B-B14F-4D97-AF65-F5344CB8AC3E}">
        <p14:creationId xmlns:p14="http://schemas.microsoft.com/office/powerpoint/2010/main" val="378577224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96</a:t>
            </a:fld>
            <a:endParaRPr lang="zh-CN" altLang="en-US"/>
          </a:p>
        </p:txBody>
      </p:sp>
    </p:spTree>
    <p:extLst>
      <p:ext uri="{BB962C8B-B14F-4D97-AF65-F5344CB8AC3E}">
        <p14:creationId xmlns:p14="http://schemas.microsoft.com/office/powerpoint/2010/main" val="199252490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BA4B2-879E-05A0-E68A-8D6D6B574A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45171B-52A9-9BFA-3D37-58F81F4D27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AB0CEE9-226C-9E2F-206A-953DE7EAC86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E88DA05-A54E-53F2-6E0F-17E0922F2B03}"/>
              </a:ext>
            </a:extLst>
          </p:cNvPr>
          <p:cNvSpPr>
            <a:spLocks noGrp="1"/>
          </p:cNvSpPr>
          <p:nvPr>
            <p:ph type="sldNum" sz="quarter" idx="10"/>
          </p:nvPr>
        </p:nvSpPr>
        <p:spPr/>
        <p:txBody>
          <a:bodyPr/>
          <a:lstStyle/>
          <a:p>
            <a:fld id="{F4F633F3-5D0E-4770-8750-05DED033C41B}" type="slidenum">
              <a:rPr lang="zh-CN" altLang="en-US" smtClean="0"/>
              <a:t>97</a:t>
            </a:fld>
            <a:endParaRPr lang="zh-CN" altLang="en-US"/>
          </a:p>
        </p:txBody>
      </p:sp>
    </p:spTree>
    <p:extLst>
      <p:ext uri="{BB962C8B-B14F-4D97-AF65-F5344CB8AC3E}">
        <p14:creationId xmlns:p14="http://schemas.microsoft.com/office/powerpoint/2010/main" val="203935587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110C9-6FD7-EB3A-981B-A222D712517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2A200-DC83-91BC-2968-093B883D086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7F12E97-1A95-382B-0FD3-4F311A098D88}"/>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D823C9EF-02DF-AB62-6894-3DC938AA934F}"/>
              </a:ext>
            </a:extLst>
          </p:cNvPr>
          <p:cNvSpPr>
            <a:spLocks noGrp="1"/>
          </p:cNvSpPr>
          <p:nvPr>
            <p:ph type="sldNum" sz="quarter" idx="10"/>
          </p:nvPr>
        </p:nvSpPr>
        <p:spPr/>
        <p:txBody>
          <a:bodyPr/>
          <a:lstStyle/>
          <a:p>
            <a:fld id="{AB2A0F9D-3357-4A94-85C8-3B842B870DC6}" type="slidenum">
              <a:rPr lang="zh-CN" altLang="en-US" smtClean="0"/>
              <a:t>98</a:t>
            </a:fld>
            <a:endParaRPr lang="zh-CN" altLang="en-US"/>
          </a:p>
        </p:txBody>
      </p:sp>
    </p:spTree>
    <p:extLst>
      <p:ext uri="{BB962C8B-B14F-4D97-AF65-F5344CB8AC3E}">
        <p14:creationId xmlns:p14="http://schemas.microsoft.com/office/powerpoint/2010/main" val="405251112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D10E1-6ED7-4BDB-209A-BDD9999EF1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DB0BD1-9A5F-5F6F-97E7-44C7E03A131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91ADCE9-B190-1306-4D7C-87A6152796BC}"/>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sampler_in_ready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sampler_in_ready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a:solidFill>
                  <a:srgbClr val="262626"/>
                </a:solidFill>
                <a:effectLst/>
                <a:latin typeface="-apple-system"/>
              </a:rPr>
              <a:t>shake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重點設計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pPr marL="228600"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2298548-5483-ECAD-6C9E-656AB896A922}"/>
              </a:ext>
            </a:extLst>
          </p:cNvPr>
          <p:cNvSpPr>
            <a:spLocks noGrp="1"/>
          </p:cNvSpPr>
          <p:nvPr>
            <p:ph type="sldNum" sz="quarter" idx="10"/>
          </p:nvPr>
        </p:nvSpPr>
        <p:spPr/>
        <p:txBody>
          <a:bodyPr/>
          <a:lstStyle/>
          <a:p>
            <a:fld id="{AB2A0F9D-3357-4A94-85C8-3B842B870DC6}" type="slidenum">
              <a:rPr lang="zh-CN" altLang="en-US" smtClean="0"/>
              <a:t>99</a:t>
            </a:fld>
            <a:endParaRPr lang="zh-CN" altLang="en-US"/>
          </a:p>
        </p:txBody>
      </p:sp>
    </p:spTree>
    <p:extLst>
      <p:ext uri="{BB962C8B-B14F-4D97-AF65-F5344CB8AC3E}">
        <p14:creationId xmlns:p14="http://schemas.microsoft.com/office/powerpoint/2010/main" val="3728976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04.xml"/><Relationship Id="rId1" Type="http://schemas.openxmlformats.org/officeDocument/2006/relationships/slideLayout" Target="../slideLayouts/slideLayout7.xml"/><Relationship Id="rId4" Type="http://schemas.openxmlformats.org/officeDocument/2006/relationships/image" Target="../media/image137.png"/></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9.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109.xml"/><Relationship Id="rId1" Type="http://schemas.openxmlformats.org/officeDocument/2006/relationships/slideLayout" Target="../slideLayouts/slideLayout7.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10.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110.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43.png"/><Relationship Id="rId2" Type="http://schemas.openxmlformats.org/officeDocument/2006/relationships/notesSlide" Target="../notesSlides/notesSlide112.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42.png"/><Relationship Id="rId4" Type="http://schemas.openxmlformats.org/officeDocument/2006/relationships/image" Target="../media/image141.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46.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customXml" Target="../ink/ink1.x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31.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65.png"/></Relationships>
</file>

<file path=ppt/slides/_rels/slide3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6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78.png"/></Relationships>
</file>

<file path=ppt/slides/_rels/slide52.xml.rels><?xml version="1.0" encoding="UTF-8" standalone="yes"?>
<Relationships xmlns="http://schemas.openxmlformats.org/package/2006/relationships"><Relationship Id="rId8" Type="http://schemas.openxmlformats.org/officeDocument/2006/relationships/image" Target="../media/image85.jpeg"/><Relationship Id="rId3" Type="http://schemas.openxmlformats.org/officeDocument/2006/relationships/image" Target="../media/image111.png"/><Relationship Id="rId7" Type="http://schemas.openxmlformats.org/officeDocument/2006/relationships/image" Target="../media/image84.png"/><Relationship Id="rId2" Type="http://schemas.openxmlformats.org/officeDocument/2006/relationships/notesSlide" Target="../notesSlides/notesSlide52.xml"/><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jpeg"/><Relationship Id="rId4" Type="http://schemas.openxmlformats.org/officeDocument/2006/relationships/image" Target="../media/image81.png"/></Relationships>
</file>

<file path=ppt/slides/_rels/slide5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4.xml"/><Relationship Id="rId1" Type="http://schemas.openxmlformats.org/officeDocument/2006/relationships/slideLayout" Target="../slideLayouts/slideLayout7.xml"/><Relationship Id="rId4" Type="http://schemas.openxmlformats.org/officeDocument/2006/relationships/image" Target="../media/image88.png"/></Relationships>
</file>

<file path=ppt/slides/_rels/slide5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5.xml"/><Relationship Id="rId1" Type="http://schemas.openxmlformats.org/officeDocument/2006/relationships/slideLayout" Target="../slideLayouts/slideLayout7.xml"/><Relationship Id="rId5" Type="http://schemas.openxmlformats.org/officeDocument/2006/relationships/image" Target="../media/image87.png"/><Relationship Id="rId4" Type="http://schemas.openxmlformats.org/officeDocument/2006/relationships/image" Target="../media/image90.png"/></Relationships>
</file>

<file path=ppt/slides/_rels/slide56.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56.xml"/><Relationship Id="rId1" Type="http://schemas.openxmlformats.org/officeDocument/2006/relationships/slideLayout" Target="../slideLayouts/slideLayout7.xml"/><Relationship Id="rId4" Type="http://schemas.openxmlformats.org/officeDocument/2006/relationships/image" Target="../media/image87.png"/></Relationships>
</file>

<file path=ppt/slides/_rels/slide5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82.jpeg"/><Relationship Id="rId2" Type="http://schemas.openxmlformats.org/officeDocument/2006/relationships/notesSlide" Target="../notesSlides/notesSlide58.xml"/><Relationship Id="rId1" Type="http://schemas.openxmlformats.org/officeDocument/2006/relationships/slideLayout" Target="../slideLayouts/slideLayout7.xml"/><Relationship Id="rId6" Type="http://schemas.openxmlformats.org/officeDocument/2006/relationships/image" Target="../media/image85.jpeg"/><Relationship Id="rId5" Type="http://schemas.openxmlformats.org/officeDocument/2006/relationships/image" Target="../media/image84.png"/><Relationship Id="rId4" Type="http://schemas.openxmlformats.org/officeDocument/2006/relationships/image" Target="../media/image83.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4.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93.jpg"/></Relationships>
</file>

<file path=ppt/slides/_rels/slide65.xml.rels><?xml version="1.0" encoding="UTF-8" standalone="yes"?>
<Relationships xmlns="http://schemas.openxmlformats.org/package/2006/relationships"><Relationship Id="rId3" Type="http://schemas.openxmlformats.org/officeDocument/2006/relationships/image" Target="../media/image94.jpg"/><Relationship Id="rId2" Type="http://schemas.openxmlformats.org/officeDocument/2006/relationships/notesSlide" Target="../notesSlides/notesSlide65.xml"/><Relationship Id="rId1" Type="http://schemas.openxmlformats.org/officeDocument/2006/relationships/slideLayout" Target="../slideLayouts/slideLayout7.xml"/><Relationship Id="rId4" Type="http://schemas.openxmlformats.org/officeDocument/2006/relationships/image" Target="../media/image95.jpg"/></Relationships>
</file>

<file path=ppt/slides/_rels/slide66.xml.rels><?xml version="1.0" encoding="UTF-8" standalone="yes"?>
<Relationships xmlns="http://schemas.openxmlformats.org/package/2006/relationships"><Relationship Id="rId3" Type="http://schemas.openxmlformats.org/officeDocument/2006/relationships/image" Target="../media/image96.png"/><Relationship Id="rId7" Type="http://schemas.openxmlformats.org/officeDocument/2006/relationships/image" Target="../media/image100.png"/><Relationship Id="rId2" Type="http://schemas.openxmlformats.org/officeDocument/2006/relationships/notesSlide" Target="../notesSlides/notesSlide66.xml"/><Relationship Id="rId1" Type="http://schemas.openxmlformats.org/officeDocument/2006/relationships/slideLayout" Target="../slideLayouts/slideLayout7.xml"/><Relationship Id="rId6" Type="http://schemas.openxmlformats.org/officeDocument/2006/relationships/image" Target="../media/image99.png"/><Relationship Id="rId5" Type="http://schemas.openxmlformats.org/officeDocument/2006/relationships/image" Target="../media/image98.png"/><Relationship Id="rId4" Type="http://schemas.openxmlformats.org/officeDocument/2006/relationships/image" Target="../media/image97.png"/></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8.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68.xml"/><Relationship Id="rId1" Type="http://schemas.openxmlformats.org/officeDocument/2006/relationships/slideLayout" Target="../slideLayouts/slideLayout7.xml"/><Relationship Id="rId4" Type="http://schemas.openxmlformats.org/officeDocument/2006/relationships/image" Target="../media/image102.png"/></Relationships>
</file>

<file path=ppt/slides/_rels/slide69.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108.png"/><Relationship Id="rId4" Type="http://schemas.openxmlformats.org/officeDocument/2006/relationships/image" Target="../media/image107.png"/></Relationships>
</file>

<file path=ppt/slides/_rels/slide7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73.xml"/><Relationship Id="rId1" Type="http://schemas.openxmlformats.org/officeDocument/2006/relationships/slideLayout" Target="../slideLayouts/slideLayout7.xml"/><Relationship Id="rId4" Type="http://schemas.openxmlformats.org/officeDocument/2006/relationships/image" Target="../media/image110.png"/></Relationships>
</file>

<file path=ppt/slides/_rels/slide74.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image" Target="../media/image113.png"/></Relationships>
</file>

<file path=ppt/slides/_rels/slide75.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115.png"/></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7.xml.rels><?xml version="1.0" encoding="UTF-8" standalone="yes"?>
<Relationships xmlns="http://schemas.openxmlformats.org/package/2006/relationships"><Relationship Id="rId3" Type="http://schemas.openxmlformats.org/officeDocument/2006/relationships/image" Target="../media/image116.jp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17.jpe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19.jp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120.jpeg"/><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22.jp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23.jpeg"/><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125.jpg"/><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91.xml"/><Relationship Id="rId1" Type="http://schemas.openxmlformats.org/officeDocument/2006/relationships/slideLayout" Target="../slideLayouts/slideLayout7.xml"/><Relationship Id="rId4" Type="http://schemas.openxmlformats.org/officeDocument/2006/relationships/image" Target="../media/image128.png"/></Relationships>
</file>

<file path=ppt/slides/_rels/slide92.xml.rels><?xml version="1.0" encoding="UTF-8" standalone="yes"?>
<Relationships xmlns="http://schemas.openxmlformats.org/package/2006/relationships"><Relationship Id="rId3" Type="http://schemas.openxmlformats.org/officeDocument/2006/relationships/image" Target="../media/image129.jpeg"/><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3" Type="http://schemas.openxmlformats.org/officeDocument/2006/relationships/image" Target="../media/image130.jpg"/><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95.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96.xml"/><Relationship Id="rId1" Type="http://schemas.openxmlformats.org/officeDocument/2006/relationships/slideLayout" Target="../slideLayouts/slideLayout7.xml"/><Relationship Id="rId6" Type="http://schemas.openxmlformats.org/officeDocument/2006/relationships/image" Target="../media/image135.png"/><Relationship Id="rId5" Type="http://schemas.openxmlformats.org/officeDocument/2006/relationships/image" Target="../media/image134.png"/><Relationship Id="rId4" Type="http://schemas.openxmlformats.org/officeDocument/2006/relationships/image" Target="../media/image133.png"/></Relationships>
</file>

<file path=ppt/slides/_rels/slide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8.xml.rels><?xml version="1.0" encoding="UTF-8" standalone="yes"?>
<Relationships xmlns="http://schemas.openxmlformats.org/package/2006/relationships"><Relationship Id="rId3" Type="http://schemas.openxmlformats.org/officeDocument/2006/relationships/image" Target="../media/image116.jpg"/><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image" Target="../media/image117.jpeg"/><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6"/>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spid="_x0000_s1038"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spid="_x0000_s1039"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39654319"/>
                </p:ext>
              </p:extLst>
            </p:nvPr>
          </p:nvGraphicFramePr>
          <p:xfrm>
            <a:off x="4679464" y="4973964"/>
            <a:ext cx="5010150" cy="2667001"/>
          </p:xfrm>
          <a:graphic>
            <a:graphicData uri="http://schemas.openxmlformats.org/presentationml/2006/ole">
              <mc:AlternateContent xmlns:mc="http://schemas.openxmlformats.org/markup-compatibility/2006">
                <mc:Choice xmlns:v="urn:schemas-microsoft-com:vml" Requires="v">
                  <p:oleObj spid="_x0000_s1040"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679464" y="4973964"/>
                          <a:ext cx="5010150" cy="2667001"/>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3452F87-1BD6-429E-8352-AC08057CA99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994D0F-BABE-CE8F-734A-4E9D72C08499}"/>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D50BC036-3BF5-0280-A039-E6FFC596297D}"/>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1A66BED-F1C1-D944-D072-54310F2BFA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2FF0DC35-EF1D-4500-7A83-7E4AE3C3E78E}"/>
              </a:ext>
            </a:extLst>
          </p:cNvPr>
          <p:cNvSpPr>
            <a:spLocks noGrp="1"/>
          </p:cNvSpPr>
          <p:nvPr>
            <p:ph type="sldNum" sz="quarter" idx="12"/>
          </p:nvPr>
        </p:nvSpPr>
        <p:spPr/>
        <p:txBody>
          <a:bodyPr/>
          <a:lstStyle/>
          <a:p>
            <a:fld id="{565CE74E-AB26-4998-AD42-012C4C1AD076}" type="slidenum">
              <a:rPr lang="zh-CN" altLang="en-US" smtClean="0"/>
              <a:t>100</a:t>
            </a:fld>
            <a:endParaRPr lang="zh-CN" altLang="en-US" dirty="0"/>
          </a:p>
        </p:txBody>
      </p:sp>
      <p:graphicFrame>
        <p:nvGraphicFramePr>
          <p:cNvPr id="9" name="表格 8">
            <a:extLst>
              <a:ext uri="{FF2B5EF4-FFF2-40B4-BE49-F238E27FC236}">
                <a16:creationId xmlns:a16="http://schemas.microsoft.com/office/drawing/2014/main" id="{09F7DC66-94B1-1911-5574-BDEAB9E01E22}"/>
              </a:ext>
            </a:extLst>
          </p:cNvPr>
          <p:cNvGraphicFramePr>
            <a:graphicFrameLocks noGrp="1"/>
          </p:cNvGraphicFramePr>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04128600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B81CF5E-35EC-F844-9B47-89D5D39E664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28775D-6E24-5368-F96B-ED6C4285FB94}"/>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B30D1439-EE16-5538-0628-0AD2D08D8D7B}"/>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AB68AFD6-086B-0D04-743B-0673A64EC97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D8A8B61-5434-8371-5624-4A7FC74CC013}"/>
              </a:ext>
            </a:extLst>
          </p:cNvPr>
          <p:cNvSpPr>
            <a:spLocks noGrp="1"/>
          </p:cNvSpPr>
          <p:nvPr>
            <p:ph type="sldNum" sz="quarter" idx="12"/>
          </p:nvPr>
        </p:nvSpPr>
        <p:spPr/>
        <p:txBody>
          <a:bodyPr/>
          <a:lstStyle/>
          <a:p>
            <a:fld id="{565CE74E-AB26-4998-AD42-012C4C1AD076}" type="slidenum">
              <a:rPr lang="zh-CN" altLang="en-US" smtClean="0"/>
              <a:t>101</a:t>
            </a:fld>
            <a:endParaRPr lang="zh-CN" altLang="en-US" dirty="0"/>
          </a:p>
        </p:txBody>
      </p:sp>
      <p:pic>
        <p:nvPicPr>
          <p:cNvPr id="4" name="圖片 3">
            <a:extLst>
              <a:ext uri="{FF2B5EF4-FFF2-40B4-BE49-F238E27FC236}">
                <a16:creationId xmlns:a16="http://schemas.microsoft.com/office/drawing/2014/main" id="{E0655827-9F97-FDBA-C7E8-28E78AA0FC5D}"/>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363642553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Future Optimization</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102</a:t>
            </a:fld>
            <a:endParaRPr lang="zh-CN" altLang="en-US" dirty="0"/>
          </a:p>
        </p:txBody>
      </p:sp>
    </p:spTree>
    <p:extLst>
      <p:ext uri="{BB962C8B-B14F-4D97-AF65-F5344CB8AC3E}">
        <p14:creationId xmlns:p14="http://schemas.microsoft.com/office/powerpoint/2010/main" val="210113574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908957" cy="400110"/>
            <a:chOff x="568442" y="319364"/>
            <a:chExt cx="90895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8114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103</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When the Sampler is activated, after the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 is received by the Sampler (equivalent to the Sampler receiving a pulse signal of </a:t>
            </a:r>
            <a:r>
              <a:rPr lang="en-US" altLang="zh-TW" dirty="0" err="1">
                <a:latin typeface="Times New Roman" panose="02020603050405020304" pitchFamily="18" charset="0"/>
                <a:cs typeface="Times New Roman" panose="02020603050405020304" pitchFamily="18" charset="0"/>
              </a:rPr>
              <a:t>sampler_in_ready</a:t>
            </a:r>
            <a:r>
              <a:rPr lang="en-US" altLang="zh-TW" dirty="0">
                <a:latin typeface="Times New Roman" panose="02020603050405020304" pitchFamily="18" charset="0"/>
                <a:cs typeface="Times New Roman" panose="02020603050405020304" pitchFamily="18" charset="0"/>
              </a:rPr>
              <a:t>), it immediately performs the squeeze operation. Upon receiving the squeeze signal, it can instantly transmit the valid </a:t>
            </a:r>
            <a:r>
              <a:rPr lang="en-US" altLang="zh-TW" dirty="0" err="1">
                <a:latin typeface="Times New Roman" panose="02020603050405020304" pitchFamily="18" charset="0"/>
                <a:cs typeface="Times New Roman" panose="02020603050405020304" pitchFamily="18" charset="0"/>
              </a:rPr>
              <a:t>shake_out</a:t>
            </a:r>
            <a:r>
              <a:rPr lang="en-US" altLang="zh-TW" dirty="0">
                <a:latin typeface="Times New Roman" panose="02020603050405020304" pitchFamily="18" charset="0"/>
                <a:cs typeface="Times New Roman" panose="02020603050405020304" pitchFamily="18" charset="0"/>
              </a:rPr>
              <a:t> data.</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68710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134979" cy="400110"/>
            <a:chOff x="568442" y="319364"/>
            <a:chExt cx="113497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0374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104</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Integrate the four sub-modules of the Sampler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multiplexers used with a right shift register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 (</a:t>
            </a:r>
            <a:r>
              <a:rPr lang="en-US" altLang="zh-TW" dirty="0" err="1">
                <a:latin typeface="Times New Roman" panose="02020603050405020304" pitchFamily="18" charset="0"/>
                <a:cs typeface="Times New Roman" panose="02020603050405020304" pitchFamily="18" charset="0"/>
              </a:rPr>
              <a:t>ExpandS</a:t>
            </a:r>
            <a:r>
              <a:rPr lang="en-US" altLang="zh-TW" dirty="0">
                <a:latin typeface="Times New Roman" panose="02020603050405020304" pitchFamily="18" charset="0"/>
                <a:cs typeface="Times New Roman" panose="02020603050405020304" pitchFamily="18" charset="0"/>
              </a:rPr>
              <a:t>)</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32AF742D-8E5C-421F-807C-60296E485A76}"/>
              </a:ext>
            </a:extLst>
          </p:cNvPr>
          <p:cNvPicPr>
            <a:picLocks noChangeAspect="1"/>
          </p:cNvPicPr>
          <p:nvPr/>
        </p:nvPicPr>
        <p:blipFill>
          <a:blip r:embed="rId3"/>
          <a:stretch>
            <a:fillRect/>
          </a:stretch>
        </p:blipFill>
        <p:spPr>
          <a:xfrm>
            <a:off x="870179" y="3861077"/>
            <a:ext cx="5225821" cy="2786031"/>
          </a:xfrm>
          <a:prstGeom prst="rect">
            <a:avLst/>
          </a:prstGeom>
        </p:spPr>
      </p:pic>
      <p:pic>
        <p:nvPicPr>
          <p:cNvPr id="9" name="圖片 8">
            <a:extLst>
              <a:ext uri="{FF2B5EF4-FFF2-40B4-BE49-F238E27FC236}">
                <a16:creationId xmlns:a16="http://schemas.microsoft.com/office/drawing/2014/main" id="{51BD2A82-210C-43CA-B2B2-3D9F5F02D854}"/>
              </a:ext>
            </a:extLst>
          </p:cNvPr>
          <p:cNvPicPr>
            <a:picLocks noChangeAspect="1"/>
          </p:cNvPicPr>
          <p:nvPr/>
        </p:nvPicPr>
        <p:blipFill>
          <a:blip r:embed="rId4"/>
          <a:stretch>
            <a:fillRect/>
          </a:stretch>
        </p:blipFill>
        <p:spPr>
          <a:xfrm>
            <a:off x="6784647" y="3861077"/>
            <a:ext cx="3935270" cy="2786031"/>
          </a:xfrm>
          <a:prstGeom prst="rect">
            <a:avLst/>
          </a:prstGeom>
        </p:spPr>
      </p:pic>
    </p:spTree>
    <p:extLst>
      <p:ext uri="{BB962C8B-B14F-4D97-AF65-F5344CB8AC3E}">
        <p14:creationId xmlns:p14="http://schemas.microsoft.com/office/powerpoint/2010/main" val="235575015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4742" cy="400110"/>
            <a:chOff x="568442" y="319364"/>
            <a:chExt cx="143474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37226"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Data_Mem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105</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s2 in data memory can be changed to a 3-bit wide memory, as NTT is not required. Width expansion can be performed when retrieving data from data memory</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03176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670D7-B062-8809-DEB5-89C06A6F259D}"/>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92DBCF24-C68A-AFA2-3B5F-07F6C401D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0F0C744C-CA43-83BF-C358-917CAB753A0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a:extLst>
              <a:ext uri="{FF2B5EF4-FFF2-40B4-BE49-F238E27FC236}">
                <a16:creationId xmlns:a16="http://schemas.microsoft.com/office/drawing/2014/main" id="{0BDC7E50-584D-71ED-4348-2388A887CC5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A6E6890C-40F0-9003-55AD-F1E74AB027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323C18F0-6DAA-A215-A07A-29E9ABE0C16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10749DB-DFD9-FD00-13B1-E45B0F9B98C7}"/>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E7B7C9E3-B1CC-004A-1173-10EF3F8D758A}"/>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CE1E261-39BF-062C-EBEA-AE456F881AC9}"/>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6874738B-55B2-1F3C-AAB3-464466D86D14}"/>
              </a:ext>
            </a:extLst>
          </p:cNvPr>
          <p:cNvSpPr>
            <a:spLocks noGrp="1"/>
          </p:cNvSpPr>
          <p:nvPr>
            <p:ph type="sldNum" sz="quarter" idx="12"/>
          </p:nvPr>
        </p:nvSpPr>
        <p:spPr/>
        <p:txBody>
          <a:bodyPr/>
          <a:lstStyle/>
          <a:p>
            <a:fld id="{565CE74E-AB26-4998-AD42-012C4C1AD076}" type="slidenum">
              <a:rPr lang="zh-CN" altLang="en-US" smtClean="0"/>
              <a:t>106</a:t>
            </a:fld>
            <a:endParaRPr lang="zh-CN" altLang="en-US" dirty="0"/>
          </a:p>
        </p:txBody>
      </p:sp>
    </p:spTree>
    <p:extLst>
      <p:ext uri="{BB962C8B-B14F-4D97-AF65-F5344CB8AC3E}">
        <p14:creationId xmlns:p14="http://schemas.microsoft.com/office/powerpoint/2010/main" val="372468157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759750014"/>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107</a:t>
            </a:fld>
            <a:endParaRPr lang="zh-CN" altLang="en-US" dirty="0"/>
          </a:p>
        </p:txBody>
      </p:sp>
    </p:spTree>
    <p:extLst>
      <p:ext uri="{BB962C8B-B14F-4D97-AF65-F5344CB8AC3E}">
        <p14:creationId xmlns:p14="http://schemas.microsoft.com/office/powerpoint/2010/main" val="411008233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08</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108</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(NTT),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 Apr. 2024.</a:t>
            </a:r>
            <a:endParaRPr lang="en-US" altLang="zh-TW" dirty="0">
              <a:solidFill>
                <a:srgbClr val="FF0000"/>
              </a:solidFill>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8B8F1EED-5126-CD18-404A-67A239553059}"/>
              </a:ext>
            </a:extLst>
          </p:cNvPr>
          <p:cNvSpPr>
            <a:spLocks noGrp="1"/>
          </p:cNvSpPr>
          <p:nvPr>
            <p:ph type="sldNum" sz="quarter" idx="12"/>
          </p:nvPr>
        </p:nvSpPr>
        <p:spPr/>
        <p:txBody>
          <a:bodyPr/>
          <a:lstStyle/>
          <a:p>
            <a:fld id="{565CE74E-AB26-4998-AD42-012C4C1AD076}" type="slidenum">
              <a:rPr lang="zh-CN" altLang="en-US" smtClean="0"/>
              <a:t>109</a:t>
            </a:fld>
            <a:endParaRPr lang="zh-CN" altLang="en-US" dirty="0"/>
          </a:p>
        </p:txBody>
      </p:sp>
    </p:spTree>
    <p:extLst>
      <p:ext uri="{BB962C8B-B14F-4D97-AF65-F5344CB8AC3E}">
        <p14:creationId xmlns:p14="http://schemas.microsoft.com/office/powerpoint/2010/main" val="3558439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753A3B28-081D-8881-5F91-A7999CD04B6A}"/>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spTree>
    <p:extLst>
      <p:ext uri="{BB962C8B-B14F-4D97-AF65-F5344CB8AC3E}">
        <p14:creationId xmlns:p14="http://schemas.microsoft.com/office/powerpoint/2010/main" val="41942766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110</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111</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112</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
        <p:nvSpPr>
          <p:cNvPr id="2" name="投影片編號版面配置區 1">
            <a:extLst>
              <a:ext uri="{FF2B5EF4-FFF2-40B4-BE49-F238E27FC236}">
                <a16:creationId xmlns:a16="http://schemas.microsoft.com/office/drawing/2014/main" id="{4B180F6A-87B8-F361-EC9A-8B42456E53A3}"/>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
        <p:nvSpPr>
          <p:cNvPr id="2" name="投影片編號版面配置區 1">
            <a:extLst>
              <a:ext uri="{FF2B5EF4-FFF2-40B4-BE49-F238E27FC236}">
                <a16:creationId xmlns:a16="http://schemas.microsoft.com/office/drawing/2014/main" id="{763E7F79-8817-01E5-5842-AFD81A4256E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
        <p:nvSpPr>
          <p:cNvPr id="2" name="投影片編號版面配置區 1">
            <a:extLst>
              <a:ext uri="{FF2B5EF4-FFF2-40B4-BE49-F238E27FC236}">
                <a16:creationId xmlns:a16="http://schemas.microsoft.com/office/drawing/2014/main" id="{1622CF09-4A74-2CA0-212B-D3D03C9BE8FE}"/>
              </a:ext>
            </a:extLst>
          </p:cNvPr>
          <p:cNvSpPr>
            <a:spLocks noGrp="1"/>
          </p:cNvSpPr>
          <p:nvPr>
            <p:ph type="sldNum" sz="quarter" idx="12"/>
          </p:nvPr>
        </p:nvSpPr>
        <p:spPr/>
        <p:txBody>
          <a:bodyPr/>
          <a:lstStyle/>
          <a:p>
            <a:fld id="{565CE74E-AB26-4998-AD42-012C4C1AD076}" type="slidenum">
              <a:rPr lang="zh-CN" altLang="en-US" smtClean="0"/>
              <a:t>14</a:t>
            </a:fld>
            <a:endParaRPr lang="zh-CN" altLang="en-US" dirty="0"/>
          </a:p>
        </p:txBody>
      </p:sp>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38CED766-7CAE-C8F8-6E49-CA06619FA65A}"/>
              </a:ext>
            </a:extLst>
          </p:cNvPr>
          <p:cNvSpPr>
            <a:spLocks noGrp="1"/>
          </p:cNvSpPr>
          <p:nvPr>
            <p:ph type="sldNum" sz="quarter" idx="12"/>
          </p:nvPr>
        </p:nvSpPr>
        <p:spPr/>
        <p:txBody>
          <a:bodyPr/>
          <a:lstStyle/>
          <a:p>
            <a:fld id="{565CE74E-AB26-4998-AD42-012C4C1AD076}" type="slidenum">
              <a:rPr lang="zh-CN" altLang="en-US" smtClean="0"/>
              <a:t>15</a:t>
            </a:fld>
            <a:endParaRPr lang="zh-CN" altLang="en-US" dirty="0"/>
          </a:p>
        </p:txBody>
      </p: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投影片編號版面配置區 1">
            <a:extLst>
              <a:ext uri="{FF2B5EF4-FFF2-40B4-BE49-F238E27FC236}">
                <a16:creationId xmlns:a16="http://schemas.microsoft.com/office/drawing/2014/main" id="{03977DF4-5046-129C-946C-820966304FDF}"/>
              </a:ext>
            </a:extLst>
          </p:cNvPr>
          <p:cNvSpPr>
            <a:spLocks noGrp="1"/>
          </p:cNvSpPr>
          <p:nvPr>
            <p:ph type="sldNum" sz="quarter" idx="12"/>
          </p:nvPr>
        </p:nvSpPr>
        <p:spPr/>
        <p:txBody>
          <a:bodyPr/>
          <a:lstStyle/>
          <a:p>
            <a:fld id="{565CE74E-AB26-4998-AD42-012C4C1AD076}" type="slidenum">
              <a:rPr lang="zh-CN" altLang="en-US" smtClean="0"/>
              <a:t>16</a:t>
            </a:fld>
            <a:endParaRPr lang="zh-CN" altLang="en-US" dirty="0"/>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投影片編號版面配置區 1">
            <a:extLst>
              <a:ext uri="{FF2B5EF4-FFF2-40B4-BE49-F238E27FC236}">
                <a16:creationId xmlns:a16="http://schemas.microsoft.com/office/drawing/2014/main" id="{D6A91304-8ECA-26F3-9E2D-D4F1D5F8072C}"/>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2" name="投影片編號版面配置區 1">
            <a:extLst>
              <a:ext uri="{FF2B5EF4-FFF2-40B4-BE49-F238E27FC236}">
                <a16:creationId xmlns:a16="http://schemas.microsoft.com/office/drawing/2014/main" id="{9C02EDFD-33D4-1C87-5712-41BB89721220}"/>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 name="投影片編號版面配置區 1">
            <a:extLst>
              <a:ext uri="{FF2B5EF4-FFF2-40B4-BE49-F238E27FC236}">
                <a16:creationId xmlns:a16="http://schemas.microsoft.com/office/drawing/2014/main" id="{1EF7C32F-D701-7DE2-A253-F5E5851E1667}"/>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投影片編號版面配置區 1">
            <a:extLst>
              <a:ext uri="{FF2B5EF4-FFF2-40B4-BE49-F238E27FC236}">
                <a16:creationId xmlns:a16="http://schemas.microsoft.com/office/drawing/2014/main" id="{A3E2FF32-BA48-17E7-1926-BBE6BB257B6B}"/>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投影片編號版面配置區 1">
            <a:extLst>
              <a:ext uri="{FF2B5EF4-FFF2-40B4-BE49-F238E27FC236}">
                <a16:creationId xmlns:a16="http://schemas.microsoft.com/office/drawing/2014/main" id="{1FC81E55-1886-05A6-4607-AB1BE3301A7E}"/>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 name="投影片編號版面配置區 1">
            <a:extLst>
              <a:ext uri="{FF2B5EF4-FFF2-40B4-BE49-F238E27FC236}">
                <a16:creationId xmlns:a16="http://schemas.microsoft.com/office/drawing/2014/main" id="{829D3967-4A4A-247E-3BE4-4F70F3FF6F10}"/>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
        <p:nvSpPr>
          <p:cNvPr id="2" name="投影片編號版面配置區 1">
            <a:extLst>
              <a:ext uri="{FF2B5EF4-FFF2-40B4-BE49-F238E27FC236}">
                <a16:creationId xmlns:a16="http://schemas.microsoft.com/office/drawing/2014/main" id="{B37FE3F7-308C-179D-231B-2040E2E840D1}"/>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
        <p:nvSpPr>
          <p:cNvPr id="2" name="投影片編號版面配置區 1">
            <a:extLst>
              <a:ext uri="{FF2B5EF4-FFF2-40B4-BE49-F238E27FC236}">
                <a16:creationId xmlns:a16="http://schemas.microsoft.com/office/drawing/2014/main" id="{E4240178-824C-59B9-FCCC-58A6588A9C91}"/>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
        <p:nvSpPr>
          <p:cNvPr id="2" name="投影片編號版面配置區 1">
            <a:extLst>
              <a:ext uri="{FF2B5EF4-FFF2-40B4-BE49-F238E27FC236}">
                <a16:creationId xmlns:a16="http://schemas.microsoft.com/office/drawing/2014/main" id="{6CF2A1C5-1A29-6DD1-2E6D-289BB7DD028F}"/>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438" y="719138"/>
          <a:ext cx="7196137" cy="5418137"/>
        </p:xfrm>
        <a:graphic>
          <a:graphicData uri="http://schemas.openxmlformats.org/presentationml/2006/ole">
            <mc:AlternateContent xmlns:mc="http://schemas.openxmlformats.org/markup-compatibility/2006">
              <mc:Choice xmlns:v="urn:schemas-microsoft-com:vml" Requires="v">
                <p:oleObj spid="_x0000_s2054"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722438" y="719138"/>
                        <a:ext cx="7196137" cy="5418137"/>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6">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6548-A99D-C013-E622-CD215A8D10F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4F8E620-D363-6FE4-5730-96D21770A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4E291C-79ED-98BA-B905-68776A3207F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A8BEA87-89D4-D6BE-C73E-C9822DC258D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17DAF11-9C3C-1F77-E091-CEDCAF6EC6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3B43450-E61E-508E-9B95-295DD8FCC1E2}"/>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4E5818C6-053D-FC48-08DE-CF3AF06859D0}"/>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8B52364-B36E-2336-BC44-688BF72ABD58}"/>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4B607E3-7E24-B762-363B-C7949429C55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EF26A6B1-AEE5-77EC-439A-6286EF3D4BFD}"/>
              </a:ext>
            </a:extLst>
          </p:cNvPr>
          <p:cNvSpPr>
            <a:spLocks noGrp="1"/>
          </p:cNvSpPr>
          <p:nvPr>
            <p:ph type="sldNum" sz="quarter" idx="12"/>
          </p:nvPr>
        </p:nvSpPr>
        <p:spPr/>
        <p:txBody>
          <a:bodyPr/>
          <a:lstStyle/>
          <a:p>
            <a:fld id="{565CE74E-AB26-4998-AD42-012C4C1AD076}" type="slidenum">
              <a:rPr lang="zh-CN" altLang="en-US" smtClean="0"/>
              <a:t>28</a:t>
            </a:fld>
            <a:endParaRPr lang="zh-CN" altLang="en-US"/>
          </a:p>
        </p:txBody>
      </p:sp>
    </p:spTree>
    <p:extLst>
      <p:ext uri="{BB962C8B-B14F-4D97-AF65-F5344CB8AC3E}">
        <p14:creationId xmlns:p14="http://schemas.microsoft.com/office/powerpoint/2010/main" val="109228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4043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720898" y="929558"/>
            <a:ext cx="9788915" cy="3885936"/>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transforms polynomial multiplication into “pointwise multiplication," accelerating polynomial multiplication operations.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Cooley-Tukey decomposition is used for NTT and Gentleman-Sande decomposition for INTT in a butterfly architecture.</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adopts a Radix-2 Multi-path Delay Commutator (MDC) FFT, using 8 Butterfly Units (BU) to process data with N = 256.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3555707" cy="400110"/>
            <a:chOff x="568442" y="319364"/>
            <a:chExt cx="3555707" cy="400111"/>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345819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Number Theoretic Transform (NTT) is defined as: </a:t>
            </a:r>
            <a:endParaRPr lang="zh-TW" altLang="en-US"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Cooley-Tukey decomposition: </a:t>
            </a:r>
            <a:endParaRPr lang="zh-TW" altLang="en-US"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2" y="2459996"/>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14910"/>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9" y="4370414"/>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11942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transformed coefficients are:</a:t>
            </a:r>
            <a:endParaRPr lang="zh-TW" altLang="en-US"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488757"/>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3640665" cy="400110"/>
            <a:chOff x="568442" y="319364"/>
            <a:chExt cx="3640665" cy="400111"/>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3543149"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Inverse Number Theoretic Transform (INTT) is given by: </a:t>
            </a:r>
            <a:endParaRPr lang="zh-TW" altLang="en-US"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Gentleman-Sande decomposition: </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inverse transform coefficients are:</a:t>
            </a:r>
            <a:endParaRPr lang="zh-TW" altLang="en-US"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48466"/>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1" y="4517373"/>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635857" cy="400110"/>
            <a:chOff x="568442" y="319364"/>
            <a:chExt cx="3635857" cy="400111"/>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53834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6556141" y="1862215"/>
            <a:ext cx="5040000" cy="1598133"/>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6556141" y="4198162"/>
            <a:ext cx="5040000" cy="1602936"/>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2338367" y="4535344"/>
            <a:ext cx="2443504" cy="919291"/>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2338367" y="2127519"/>
            <a:ext cx="1981200" cy="919291"/>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52975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996806" cy="400110"/>
            <a:chOff x="568442" y="319364"/>
            <a:chExt cx="49968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89929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688111064"/>
              </p:ext>
            </p:extLst>
          </p:nvPr>
        </p:nvGraphicFramePr>
        <p:xfrm>
          <a:off x="5154001" y="1356532"/>
          <a:ext cx="6810650" cy="4344150"/>
        </p:xfrm>
        <a:graphic>
          <a:graphicData uri="http://schemas.openxmlformats.org/drawingml/2006/table">
            <a:tbl>
              <a:tblPr firstRow="1" bandRow="1">
                <a:tableStyleId>{5C22544A-7EE6-4342-B048-85BDC9FD1C3A}</a:tableStyleId>
              </a:tblPr>
              <a:tblGrid>
                <a:gridCol w="1172908">
                  <a:extLst>
                    <a:ext uri="{9D8B030D-6E8A-4147-A177-3AD203B41FA5}">
                      <a16:colId xmlns:a16="http://schemas.microsoft.com/office/drawing/2014/main" val="3145363978"/>
                    </a:ext>
                  </a:extLst>
                </a:gridCol>
                <a:gridCol w="581891">
                  <a:extLst>
                    <a:ext uri="{9D8B030D-6E8A-4147-A177-3AD203B41FA5}">
                      <a16:colId xmlns:a16="http://schemas.microsoft.com/office/drawing/2014/main" val="3288777230"/>
                    </a:ext>
                  </a:extLst>
                </a:gridCol>
                <a:gridCol w="969818">
                  <a:extLst>
                    <a:ext uri="{9D8B030D-6E8A-4147-A177-3AD203B41FA5}">
                      <a16:colId xmlns:a16="http://schemas.microsoft.com/office/drawing/2014/main" val="2851598383"/>
                    </a:ext>
                  </a:extLst>
                </a:gridCol>
                <a:gridCol w="4086033">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width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pic>
        <p:nvPicPr>
          <p:cNvPr id="3" name="圖片 2">
            <a:extLst>
              <a:ext uri="{FF2B5EF4-FFF2-40B4-BE49-F238E27FC236}">
                <a16:creationId xmlns:a16="http://schemas.microsoft.com/office/drawing/2014/main" id="{900255BC-8560-B9C9-E3A6-CD1E1820CC17}"/>
              </a:ext>
            </a:extLst>
          </p:cNvPr>
          <p:cNvPicPr>
            <a:picLocks noChangeAspect="1"/>
          </p:cNvPicPr>
          <p:nvPr/>
        </p:nvPicPr>
        <p:blipFill>
          <a:blip r:embed="rId3"/>
          <a:srcRect l="2437" r="2535"/>
          <a:stretch/>
        </p:blipFill>
        <p:spPr>
          <a:xfrm>
            <a:off x="312517" y="2205561"/>
            <a:ext cx="4653023" cy="2646091"/>
          </a:xfrm>
          <a:prstGeom prst="rect">
            <a:avLst/>
          </a:prstGeom>
        </p:spPr>
      </p:pic>
    </p:spTree>
    <p:extLst>
      <p:ext uri="{BB962C8B-B14F-4D97-AF65-F5344CB8AC3E}">
        <p14:creationId xmlns:p14="http://schemas.microsoft.com/office/powerpoint/2010/main" val="1750399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097B1-6735-D540-0FB6-CD604222AD7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015FEE-3BCA-4BA7-5371-A2BA5E462128}"/>
              </a:ext>
            </a:extLst>
          </p:cNvPr>
          <p:cNvGrpSpPr/>
          <p:nvPr/>
        </p:nvGrpSpPr>
        <p:grpSpPr>
          <a:xfrm>
            <a:off x="568443" y="319365"/>
            <a:ext cx="4939226" cy="400110"/>
            <a:chOff x="568442" y="319364"/>
            <a:chExt cx="4939226" cy="400111"/>
          </a:xfrm>
        </p:grpSpPr>
        <p:sp>
          <p:nvSpPr>
            <p:cNvPr id="55" name="文本框 23">
              <a:extLst>
                <a:ext uri="{FF2B5EF4-FFF2-40B4-BE49-F238E27FC236}">
                  <a16:creationId xmlns:a16="http://schemas.microsoft.com/office/drawing/2014/main" id="{F8C7ED89-BD5C-1507-5B8E-10138CE02C46}"/>
                </a:ext>
              </a:extLst>
            </p:cNvPr>
            <p:cNvSpPr txBox="1"/>
            <p:nvPr/>
          </p:nvSpPr>
          <p:spPr>
            <a:xfrm>
              <a:off x="665958" y="319364"/>
              <a:ext cx="484171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Task Assignment Table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B70CEC9-77B1-0FD6-EED0-A0D94A9DE9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C69E790-B4E2-92C9-C96F-E79672CF9627}"/>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graphicFrame>
        <p:nvGraphicFramePr>
          <p:cNvPr id="9" name="表格 8">
            <a:extLst>
              <a:ext uri="{FF2B5EF4-FFF2-40B4-BE49-F238E27FC236}">
                <a16:creationId xmlns:a16="http://schemas.microsoft.com/office/drawing/2014/main" id="{35CE82DE-0AB6-B415-6954-4D1574880943}"/>
              </a:ext>
            </a:extLst>
          </p:cNvPr>
          <p:cNvGraphicFramePr>
            <a:graphicFrameLocks noGrp="1"/>
          </p:cNvGraphicFramePr>
          <p:nvPr>
            <p:extLst>
              <p:ext uri="{D42A27DB-BD31-4B8C-83A1-F6EECF244321}">
                <p14:modId xmlns:p14="http://schemas.microsoft.com/office/powerpoint/2010/main" val="2433624727"/>
              </p:ext>
            </p:extLst>
          </p:nvPr>
        </p:nvGraphicFramePr>
        <p:xfrm>
          <a:off x="2288881" y="1427652"/>
          <a:ext cx="6810650" cy="4344150"/>
        </p:xfrm>
        <a:graphic>
          <a:graphicData uri="http://schemas.openxmlformats.org/drawingml/2006/table">
            <a:tbl>
              <a:tblPr firstRow="1" bandRow="1">
                <a:tableStyleId>{5C22544A-7EE6-4342-B048-85BDC9FD1C3A}</a:tableStyleId>
              </a:tblPr>
              <a:tblGrid>
                <a:gridCol w="1230088">
                  <a:extLst>
                    <a:ext uri="{9D8B030D-6E8A-4147-A177-3AD203B41FA5}">
                      <a16:colId xmlns:a16="http://schemas.microsoft.com/office/drawing/2014/main" val="3145363978"/>
                    </a:ext>
                  </a:extLst>
                </a:gridCol>
                <a:gridCol w="366767">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4170490">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mode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 : NTT mode / 1 : INTT mode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NTT_in_u</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NTT_in_d</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由待轉換的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輸入</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out_ready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轉換完成資料開始輸出的指示信號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NTT_out_u</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NTT_out_d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轉換完成資料輸出</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至指定</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NTT_addr</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指定輸出的</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位址</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bl>
          </a:graphicData>
        </a:graphic>
      </p:graphicFrame>
    </p:spTree>
    <p:extLst>
      <p:ext uri="{BB962C8B-B14F-4D97-AF65-F5344CB8AC3E}">
        <p14:creationId xmlns:p14="http://schemas.microsoft.com/office/powerpoint/2010/main" val="26416428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320065" cy="400110"/>
            <a:chOff x="568442" y="319364"/>
            <a:chExt cx="332006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22254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NTT_INTT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5636229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734135" cy="400110"/>
            <a:chOff x="568442" y="319364"/>
            <a:chExt cx="273413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63661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5" name="圖片 4">
            <a:extLst>
              <a:ext uri="{FF2B5EF4-FFF2-40B4-BE49-F238E27FC236}">
                <a16:creationId xmlns:a16="http://schemas.microsoft.com/office/drawing/2014/main" id="{8CA95077-4CEF-4D64-95AC-FA4B67255AAE}"/>
              </a:ext>
            </a:extLst>
          </p:cNvPr>
          <p:cNvPicPr>
            <a:picLocks noChangeAspect="1"/>
          </p:cNvPicPr>
          <p:nvPr/>
        </p:nvPicPr>
        <p:blipFill rotWithShape="1">
          <a:blip r:embed="rId3"/>
          <a:srcRect l="231" r="-1"/>
          <a:stretch/>
        </p:blipFill>
        <p:spPr>
          <a:xfrm>
            <a:off x="336000" y="1070749"/>
            <a:ext cx="11520000" cy="4992427"/>
          </a:xfrm>
          <a:prstGeom prst="rect">
            <a:avLst/>
          </a:prstGeom>
        </p:spPr>
      </p:pic>
    </p:spTree>
    <p:extLst>
      <p:ext uri="{BB962C8B-B14F-4D97-AF65-F5344CB8AC3E}">
        <p14:creationId xmlns:p14="http://schemas.microsoft.com/office/powerpoint/2010/main" val="3894012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83215" cy="400110"/>
            <a:chOff x="568442" y="319364"/>
            <a:chExt cx="288321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856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pic>
        <p:nvPicPr>
          <p:cNvPr id="4" name="圖片 3">
            <a:extLst>
              <a:ext uri="{FF2B5EF4-FFF2-40B4-BE49-F238E27FC236}">
                <a16:creationId xmlns:a16="http://schemas.microsoft.com/office/drawing/2014/main" id="{2E16898C-9326-4B43-A3CB-E0D901DF294B}"/>
              </a:ext>
            </a:extLst>
          </p:cNvPr>
          <p:cNvPicPr>
            <a:picLocks noChangeAspect="1"/>
          </p:cNvPicPr>
          <p:nvPr/>
        </p:nvPicPr>
        <p:blipFill>
          <a:blip r:embed="rId3"/>
          <a:stretch>
            <a:fillRect/>
          </a:stretch>
        </p:blipFill>
        <p:spPr>
          <a:xfrm>
            <a:off x="572859" y="1059718"/>
            <a:ext cx="11046281" cy="1822938"/>
          </a:xfrm>
          <a:prstGeom prst="rect">
            <a:avLst/>
          </a:prstGeom>
        </p:spPr>
      </p:pic>
      <p:pic>
        <p:nvPicPr>
          <p:cNvPr id="6" name="圖片 5">
            <a:extLst>
              <a:ext uri="{FF2B5EF4-FFF2-40B4-BE49-F238E27FC236}">
                <a16:creationId xmlns:a16="http://schemas.microsoft.com/office/drawing/2014/main" id="{5DB694EC-FF89-4563-90A5-14D849EEE37F}"/>
              </a:ext>
            </a:extLst>
          </p:cNvPr>
          <p:cNvPicPr>
            <a:picLocks noChangeAspect="1"/>
          </p:cNvPicPr>
          <p:nvPr/>
        </p:nvPicPr>
        <p:blipFill>
          <a:blip r:embed="rId4"/>
          <a:stretch>
            <a:fillRect/>
          </a:stretch>
        </p:blipFill>
        <p:spPr>
          <a:xfrm>
            <a:off x="1684797" y="3154319"/>
            <a:ext cx="8566961" cy="2540070"/>
          </a:xfrm>
          <a:prstGeom prst="rect">
            <a:avLst/>
          </a:prstGeom>
        </p:spPr>
      </p:pic>
      <p:sp>
        <p:nvSpPr>
          <p:cNvPr id="7" name="矩形 6">
            <a:extLst>
              <a:ext uri="{FF2B5EF4-FFF2-40B4-BE49-F238E27FC236}">
                <a16:creationId xmlns:a16="http://schemas.microsoft.com/office/drawing/2014/main" id="{5A4809B5-8351-497F-88FD-BD08A8753125}"/>
              </a:ext>
            </a:extLst>
          </p:cNvPr>
          <p:cNvSpPr/>
          <p:nvPr/>
        </p:nvSpPr>
        <p:spPr>
          <a:xfrm>
            <a:off x="8374380" y="538734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48E87B2C-7736-4B34-A141-CC2884268815}"/>
              </a:ext>
            </a:extLst>
          </p:cNvPr>
          <p:cNvSpPr/>
          <p:nvPr/>
        </p:nvSpPr>
        <p:spPr>
          <a:xfrm>
            <a:off x="10848975" y="239077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endCxn id="7" idx="0"/>
          </p:cNvCxnSpPr>
          <p:nvPr/>
        </p:nvCxnSpPr>
        <p:spPr>
          <a:xfrm>
            <a:off x="9306560" y="5387340"/>
            <a:ext cx="65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7" idx="0"/>
            <a:endCxn id="11" idx="2"/>
          </p:cNvCxnSpPr>
          <p:nvPr/>
        </p:nvCxnSpPr>
        <p:spPr>
          <a:xfrm flipV="1">
            <a:off x="9313069" y="2754630"/>
            <a:ext cx="1837849" cy="26327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6619875" y="1270634"/>
            <a:ext cx="603886" cy="363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52600" y="41148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91289" y="1634490"/>
            <a:ext cx="4230529" cy="248031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13556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3" name="圖片 2">
            <a:extLst>
              <a:ext uri="{FF2B5EF4-FFF2-40B4-BE49-F238E27FC236}">
                <a16:creationId xmlns:a16="http://schemas.microsoft.com/office/drawing/2014/main" id="{E5B9F581-92B7-4069-8D01-0827F0B12D87}"/>
              </a:ext>
            </a:extLst>
          </p:cNvPr>
          <p:cNvPicPr>
            <a:picLocks noChangeAspect="1"/>
          </p:cNvPicPr>
          <p:nvPr/>
        </p:nvPicPr>
        <p:blipFill>
          <a:blip r:embed="rId3"/>
          <a:stretch>
            <a:fillRect/>
          </a:stretch>
        </p:blipFill>
        <p:spPr>
          <a:xfrm>
            <a:off x="336000" y="938637"/>
            <a:ext cx="11520000" cy="4980725"/>
          </a:xfrm>
          <a:prstGeom prst="rect">
            <a:avLst/>
          </a:prstGeom>
        </p:spPr>
      </p:pic>
    </p:spTree>
    <p:extLst>
      <p:ext uri="{BB962C8B-B14F-4D97-AF65-F5344CB8AC3E}">
        <p14:creationId xmlns:p14="http://schemas.microsoft.com/office/powerpoint/2010/main" val="21416151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pic>
        <p:nvPicPr>
          <p:cNvPr id="10" name="圖片 9">
            <a:extLst>
              <a:ext uri="{FF2B5EF4-FFF2-40B4-BE49-F238E27FC236}">
                <a16:creationId xmlns:a16="http://schemas.microsoft.com/office/drawing/2014/main" id="{920DC1AB-3E43-4A17-A7C5-1E02AB245226}"/>
              </a:ext>
            </a:extLst>
          </p:cNvPr>
          <p:cNvPicPr>
            <a:picLocks noChangeAspect="1"/>
          </p:cNvPicPr>
          <p:nvPr/>
        </p:nvPicPr>
        <p:blipFill>
          <a:blip r:embed="rId3"/>
          <a:stretch>
            <a:fillRect/>
          </a:stretch>
        </p:blipFill>
        <p:spPr>
          <a:xfrm>
            <a:off x="1041082" y="3836231"/>
            <a:ext cx="10080000" cy="2224903"/>
          </a:xfrm>
          <a:prstGeom prst="rect">
            <a:avLst/>
          </a:prstGeom>
        </p:spPr>
      </p:pic>
      <p:pic>
        <p:nvPicPr>
          <p:cNvPr id="3" name="圖片 2">
            <a:extLst>
              <a:ext uri="{FF2B5EF4-FFF2-40B4-BE49-F238E27FC236}">
                <a16:creationId xmlns:a16="http://schemas.microsoft.com/office/drawing/2014/main" id="{16176280-DB49-48EA-A884-5C583D3E92C2}"/>
              </a:ext>
            </a:extLst>
          </p:cNvPr>
          <p:cNvPicPr>
            <a:picLocks noChangeAspect="1"/>
          </p:cNvPicPr>
          <p:nvPr/>
        </p:nvPicPr>
        <p:blipFill>
          <a:blip r:embed="rId4"/>
          <a:stretch>
            <a:fillRect/>
          </a:stretch>
        </p:blipFill>
        <p:spPr>
          <a:xfrm>
            <a:off x="1041082" y="833941"/>
            <a:ext cx="10080000" cy="2551898"/>
          </a:xfrm>
          <a:prstGeom prst="rect">
            <a:avLst/>
          </a:prstGeom>
        </p:spPr>
      </p:pic>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819095" cy="400110"/>
            <a:chOff x="568442" y="319364"/>
            <a:chExt cx="281909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7215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 – Timing Diagram</a:t>
              </a: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11" name="矩形 10">
            <a:extLst>
              <a:ext uri="{FF2B5EF4-FFF2-40B4-BE49-F238E27FC236}">
                <a16:creationId xmlns:a16="http://schemas.microsoft.com/office/drawing/2014/main" id="{48E87B2C-7736-4B34-A141-CC2884268815}"/>
              </a:ext>
            </a:extLst>
          </p:cNvPr>
          <p:cNvSpPr/>
          <p:nvPr/>
        </p:nvSpPr>
        <p:spPr>
          <a:xfrm>
            <a:off x="7580316" y="2109890"/>
            <a:ext cx="687384" cy="419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DE342E9E-B526-40F6-B3BE-631138F380D5}"/>
              </a:ext>
            </a:extLst>
          </p:cNvPr>
          <p:cNvCxnSpPr>
            <a:cxnSpLocks/>
          </p:cNvCxnSpPr>
          <p:nvPr/>
        </p:nvCxnSpPr>
        <p:spPr>
          <a:xfrm flipH="1" flipV="1">
            <a:off x="9995975" y="5855970"/>
            <a:ext cx="6510" cy="80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EE1A5B28-03F8-4634-93E5-1EE05D513DA1}"/>
              </a:ext>
            </a:extLst>
          </p:cNvPr>
          <p:cNvCxnSpPr>
            <a:cxnSpLocks/>
            <a:stCxn id="26" idx="0"/>
            <a:endCxn id="11" idx="2"/>
          </p:cNvCxnSpPr>
          <p:nvPr/>
        </p:nvCxnSpPr>
        <p:spPr>
          <a:xfrm flipH="1" flipV="1">
            <a:off x="7924008" y="2529840"/>
            <a:ext cx="2078477" cy="334131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DBF4BCB-52AF-4F4E-9E65-329C78017C65}"/>
              </a:ext>
            </a:extLst>
          </p:cNvPr>
          <p:cNvSpPr/>
          <p:nvPr/>
        </p:nvSpPr>
        <p:spPr>
          <a:xfrm>
            <a:off x="4909184" y="862964"/>
            <a:ext cx="676275" cy="4133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AA3DE96-7904-4C7E-962D-9619EFAF3DD6}"/>
              </a:ext>
            </a:extLst>
          </p:cNvPr>
          <p:cNvSpPr/>
          <p:nvPr/>
        </p:nvSpPr>
        <p:spPr>
          <a:xfrm>
            <a:off x="1742440" y="5054600"/>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9" name="直線單箭頭接點 18">
            <a:extLst>
              <a:ext uri="{FF2B5EF4-FFF2-40B4-BE49-F238E27FC236}">
                <a16:creationId xmlns:a16="http://schemas.microsoft.com/office/drawing/2014/main" id="{35529EE5-4368-464A-8FC3-A9520573D4F7}"/>
              </a:ext>
            </a:extLst>
          </p:cNvPr>
          <p:cNvCxnSpPr>
            <a:cxnSpLocks/>
            <a:stCxn id="18" idx="0"/>
            <a:endCxn id="17" idx="2"/>
          </p:cNvCxnSpPr>
          <p:nvPr/>
        </p:nvCxnSpPr>
        <p:spPr>
          <a:xfrm flipV="1">
            <a:off x="2681129" y="1276350"/>
            <a:ext cx="2566193" cy="3778250"/>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A8E3B5F9-70C3-4071-A646-0BA2A2C2AC7A}"/>
              </a:ext>
            </a:extLst>
          </p:cNvPr>
          <p:cNvSpPr/>
          <p:nvPr/>
        </p:nvSpPr>
        <p:spPr>
          <a:xfrm>
            <a:off x="9063796" y="5871152"/>
            <a:ext cx="1877378" cy="16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15058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281127" cy="400110"/>
            <a:chOff x="568442" y="319364"/>
            <a:chExt cx="228112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18361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For a 46-bit value s, modular reduction is performed recursively by exploiting the relation :</a:t>
                </a:r>
              </a:p>
              <a:p>
                <a:pPr>
                  <a:lnSpc>
                    <a:spcPct val="200000"/>
                  </a:lnSpc>
                </a:pPr>
                <a14:m>
                  <m:oMathPara xmlns:m="http://schemas.openxmlformats.org/officeDocument/2006/math">
                    <m:oMathParaPr>
                      <m:jc m:val="centerGroup"/>
                    </m:oMathParaPr>
                    <m:oMath xmlns:m="http://schemas.openxmlformats.org/officeDocument/2006/math">
                      <m:sSup>
                        <m:sSupPr>
                          <m:ctrlPr>
                            <a:rPr lang="en-US" altLang="zh-TW" i="1">
                              <a:latin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cs typeface="Times New Roman" panose="02020603050405020304" pitchFamily="18" charset="0"/>
                            </a:rPr>
                            <m:t>23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−1 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𝑞</m:t>
                      </m:r>
                    </m:oMath>
                  </m:oMathPara>
                </a14:m>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 The reduction ensures that the result falls within the interval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2</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allowing for adjustments by adding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negative or subtracting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positive.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After performing necessary additions or subtractions with q of the reduced result, the final output is determined by selecting the non-negative value.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Each BU module contains one, and there are eight BU modules, requiring a total of eight modular reduction modules.</a:t>
                </a:r>
              </a:p>
            </p:txBody>
          </p:sp>
        </mc:Choice>
        <mc:Fallback>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4439933"/>
              </a:xfrm>
              <a:prstGeom prst="rect">
                <a:avLst/>
              </a:prstGeom>
              <a:blipFill>
                <a:blip r:embed="rId3"/>
                <a:stretch>
                  <a:fillRect l="-374" b="-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5260103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945318" cy="400110"/>
            <a:chOff x="568442" y="319364"/>
            <a:chExt cx="494531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8478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
        <p:nvSpPr>
          <p:cNvPr id="3" name="矩形 2">
            <a:extLst>
              <a:ext uri="{FF2B5EF4-FFF2-40B4-BE49-F238E27FC236}">
                <a16:creationId xmlns:a16="http://schemas.microsoft.com/office/drawing/2014/main" id="{F9C3529C-25F8-45AA-8561-4F70E17AF2CF}"/>
              </a:ext>
            </a:extLst>
          </p:cNvPr>
          <p:cNvSpPr/>
          <p:nvPr/>
        </p:nvSpPr>
        <p:spPr>
          <a:xfrm>
            <a:off x="928241" y="1009228"/>
            <a:ext cx="10335518" cy="4307398"/>
          </a:xfrm>
          <a:prstGeom prst="rect">
            <a:avLst/>
          </a:prstGeom>
        </p:spPr>
        <p:txBody>
          <a:bodyPr wrap="square">
            <a:spAutoFit/>
          </a:bodyPr>
          <a:lstStyle/>
          <a:p>
            <a:pPr>
              <a:lnSpc>
                <a:spcPct val="200000"/>
              </a:lnSpc>
            </a:pPr>
            <a:r>
              <a:rPr lang="pl-PL" altLang="zh-TW" sz="2000" dirty="0">
                <a:latin typeface="Times New Roman" panose="02020603050405020304" pitchFamily="18" charset="0"/>
                <a:cs typeface="Times New Roman" panose="02020603050405020304" pitchFamily="18" charset="0"/>
              </a:rPr>
              <a:t>s[45 : 0] ≡ 2²³s[45 : 23] + s[22 : 0] ≡ 2¹³s[45 : 23] − s[45 : 23] + s[22 : 0]</a:t>
            </a:r>
          </a:p>
          <a:p>
            <a:pPr lvl="2">
              <a:lnSpc>
                <a:spcPct val="200000"/>
              </a:lnSpc>
            </a:pPr>
            <a:r>
              <a:rPr lang="pl-PL" altLang="zh-TW" sz="2000" dirty="0">
                <a:latin typeface="Times New Roman" panose="02020603050405020304" pitchFamily="18" charset="0"/>
                <a:cs typeface="Times New Roman" panose="02020603050405020304" pitchFamily="18" charset="0"/>
              </a:rPr>
              <a:t>≡ 2²³s[45 : 33] + 2¹³s[32 : 23]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2²³s[45 : 43] + 2¹³ (s[42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43] + s[42 : 33] + s[32 : 23]) − (s[45 : 43]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2¹³x − y + z ≡ 2²³x[11 : 10] + 2¹³x[9 : 0] − y + z</a:t>
            </a:r>
          </a:p>
          <a:p>
            <a:pPr lvl="2">
              <a:lnSpc>
                <a:spcPct val="200000"/>
              </a:lnSpc>
            </a:pPr>
            <a:r>
              <a:rPr lang="pl-PL" altLang="zh-TW" sz="2000" dirty="0">
                <a:latin typeface="Times New Roman" panose="02020603050405020304" pitchFamily="18" charset="0"/>
                <a:cs typeface="Times New Roman" panose="02020603050405020304" pitchFamily="18" charset="0"/>
              </a:rPr>
              <a:t>≡ 2¹³ (x[11 : 10] + x[9 : 0]) − (y + x[11 : 10]) + z </a:t>
            </a:r>
            <a:r>
              <a:rPr lang="en-US" altLang="zh-TW" sz="2000" dirty="0">
                <a:latin typeface="Times New Roman" panose="02020603050405020304" pitchFamily="18" charset="0"/>
                <a:cs typeface="Times New Roman" panose="02020603050405020304" pitchFamily="18" charset="0"/>
              </a:rPr>
              <a:t>(</a:t>
            </a:r>
            <a:r>
              <a:rPr lang="pl-PL" altLang="zh-TW" sz="2000" dirty="0">
                <a:latin typeface="Times New Roman" panose="02020603050405020304" pitchFamily="18" charset="0"/>
                <a:cs typeface="Times New Roman" panose="02020603050405020304" pitchFamily="18" charset="0"/>
              </a:rPr>
              <a:t>mod q</a:t>
            </a:r>
            <a:r>
              <a:rPr lang="en-US" altLang="zh-TW" sz="2000" dirty="0">
                <a:latin typeface="Times New Roman" panose="02020603050405020304" pitchFamily="18" charset="0"/>
                <a:cs typeface="Times New Roman" panose="02020603050405020304" pitchFamily="18" charset="0"/>
              </a:rPr>
              <a:t>)</a:t>
            </a:r>
            <a:endParaRPr lang="pl-PL"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41058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996340" cy="400110"/>
            <a:chOff x="568442" y="319364"/>
            <a:chExt cx="399634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8988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41369725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237560" cy="400110"/>
            <a:chOff x="568442" y="319364"/>
            <a:chExt cx="423756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14004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 – Timing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14" name="圖片 13">
            <a:extLst>
              <a:ext uri="{FF2B5EF4-FFF2-40B4-BE49-F238E27FC236}">
                <a16:creationId xmlns:a16="http://schemas.microsoft.com/office/drawing/2014/main" id="{46A828CE-B480-4C09-8240-CEE5368B3EE9}"/>
              </a:ext>
            </a:extLst>
          </p:cNvPr>
          <p:cNvPicPr>
            <a:picLocks noChangeAspect="1"/>
          </p:cNvPicPr>
          <p:nvPr/>
        </p:nvPicPr>
        <p:blipFill>
          <a:blip r:embed="rId3"/>
          <a:stretch>
            <a:fillRect/>
          </a:stretch>
        </p:blipFill>
        <p:spPr>
          <a:xfrm>
            <a:off x="1261388" y="1302564"/>
            <a:ext cx="9669224" cy="3267531"/>
          </a:xfrm>
          <a:prstGeom prst="rect">
            <a:avLst/>
          </a:prstGeom>
        </p:spPr>
      </p:pic>
      <p:sp>
        <p:nvSpPr>
          <p:cNvPr id="3" name="矩形 2">
            <a:extLst>
              <a:ext uri="{FF2B5EF4-FFF2-40B4-BE49-F238E27FC236}">
                <a16:creationId xmlns:a16="http://schemas.microsoft.com/office/drawing/2014/main" id="{172FA744-8915-4BBD-8388-576CA16B4E4A}"/>
              </a:ext>
            </a:extLst>
          </p:cNvPr>
          <p:cNvSpPr/>
          <p:nvPr/>
        </p:nvSpPr>
        <p:spPr>
          <a:xfrm>
            <a:off x="1261388" y="1641513"/>
            <a:ext cx="9669224" cy="4737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819709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Butterfly Unit is formed based on the symmetry and parity properties in NTT and INTT computations.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together with a corresponding twiddle factor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butterfly operation in a finite field (modulo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𝑝</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proceeds as follows:</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structures of NTT and INTT are similar, but the twiddle factors used in INTT are the modular inverses of those in NTT. A normalization factor must also be applied at the end.</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Eight BU modules are used in the NTT/INTT of the thesis.</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0460844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952886"/>
            <a:ext cx="11520000" cy="4952227"/>
          </a:xfrm>
          <a:prstGeom prst="rect">
            <a:avLst/>
          </a:prstGeom>
        </p:spPr>
      </p:pic>
    </p:spTree>
    <p:extLst>
      <p:ext uri="{BB962C8B-B14F-4D97-AF65-F5344CB8AC3E}">
        <p14:creationId xmlns:p14="http://schemas.microsoft.com/office/powerpoint/2010/main" val="24493030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mc:AlternateContent xmlns:mc="http://schemas.openxmlformats.org/markup-compatibility/2006">
        <mc:Choice xmlns:a14="http://schemas.microsoft.com/office/drawing/2010/main" Requires="a14">
          <p:sp>
            <p:nvSpPr>
              <p:cNvPr id="8" name="文字方塊 7">
                <a:extLst>
                  <a:ext uri="{FF2B5EF4-FFF2-40B4-BE49-F238E27FC236}">
                    <a16:creationId xmlns:a16="http://schemas.microsoft.com/office/drawing/2014/main" id="{374F2C65-5BD7-11A7-E25E-49273E32F2C9}"/>
                  </a:ext>
                </a:extLst>
              </p:cNvPr>
              <p:cNvSpPr txBox="1"/>
              <p:nvPr/>
            </p:nvSpPr>
            <p:spPr>
              <a:xfrm>
                <a:off x="937027" y="1027443"/>
                <a:ext cx="10349809"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To match the butterfly structure, the output of each stage's BU is reordered accordingly.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There are a total of 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where 1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 in our implemented NTT and INTT.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 NTT/INTT, the MEM depth of each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Stage is different:</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2×((8−i)−1) </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937027" y="1027443"/>
                <a:ext cx="10349809" cy="3331938"/>
              </a:xfrm>
              <a:prstGeom prst="rect">
                <a:avLst/>
              </a:prstGeom>
              <a:blipFill>
                <a:blip r:embed="rId3"/>
                <a:stretch>
                  <a:fillRect l="-412"/>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4787802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539210" cy="400110"/>
            <a:chOff x="568442" y="319364"/>
            <a:chExt cx="253921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441694"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14890484-F077-489C-9748-6A60629A82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2064000"/>
            <a:ext cx="10800000" cy="2730000"/>
          </a:xfrm>
          <a:prstGeom prst="rect">
            <a:avLst/>
          </a:prstGeom>
        </p:spPr>
      </p:pic>
    </p:spTree>
    <p:extLst>
      <p:ext uri="{BB962C8B-B14F-4D97-AF65-F5344CB8AC3E}">
        <p14:creationId xmlns:p14="http://schemas.microsoft.com/office/powerpoint/2010/main" val="171060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48</a:t>
            </a:fld>
            <a:endParaRPr lang="zh-CN" altLang="en-US"/>
          </a:p>
        </p:txBody>
      </p:sp>
    </p:spTree>
    <p:extLst>
      <p:ext uri="{BB962C8B-B14F-4D97-AF65-F5344CB8AC3E}">
        <p14:creationId xmlns:p14="http://schemas.microsoft.com/office/powerpoint/2010/main" val="38197117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5211416" cy="461665"/>
            <a:chOff x="568442" y="319364"/>
            <a:chExt cx="5211416"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511390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Security strength of the SHA-3 function</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702663504"/>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2947976" cy="461665"/>
            <a:chOff x="568442" y="319364"/>
            <a:chExt cx="2947976"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285046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1805035" cy="461665"/>
            <a:chOff x="568442" y="319364"/>
            <a:chExt cx="1805035"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17075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2035242990"/>
              </p:ext>
            </p:extLst>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1290471" cy="461665"/>
            <a:chOff x="568442" y="319364"/>
            <a:chExt cx="1290471"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119295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7" name="文字方塊 6">
            <a:extLst>
              <a:ext uri="{FF2B5EF4-FFF2-40B4-BE49-F238E27FC236}">
                <a16:creationId xmlns:a16="http://schemas.microsoft.com/office/drawing/2014/main" id="{EF4F6250-FA42-B4B6-19AE-72D8A0BF9E12}"/>
              </a:ext>
            </a:extLst>
          </p:cNvPr>
          <p:cNvSpPr txBox="1"/>
          <p:nvPr/>
        </p:nvSpPr>
        <p:spPr>
          <a:xfrm>
            <a:off x="12289517" y="550197"/>
            <a:ext cx="6116444" cy="3139321"/>
          </a:xfrm>
          <a:prstGeom prst="rect">
            <a:avLst/>
          </a:prstGeom>
          <a:noFill/>
        </p:spPr>
        <p:txBody>
          <a:bodyPr wrap="square">
            <a:spAutoFit/>
          </a:bodyPr>
          <a:lstStyle/>
          <a:p>
            <a:pPr algn="l"/>
            <a:r>
              <a:rPr lang="zh-TW" altLang="en-US" b="0" i="0" dirty="0">
                <a:solidFill>
                  <a:srgbClr val="262626"/>
                </a:solidFill>
                <a:effectLst/>
                <a:latin typeface="-apple-system"/>
              </a:rPr>
              <a:t>根據規範文件第 </a:t>
            </a:r>
            <a:r>
              <a:rPr lang="en-US" altLang="zh-TW" b="0" i="0" dirty="0">
                <a:solidFill>
                  <a:srgbClr val="262626"/>
                </a:solidFill>
                <a:effectLst/>
                <a:latin typeface="-apple-system"/>
              </a:rPr>
              <a:t>5.1 </a:t>
            </a:r>
            <a:r>
              <a:rPr lang="zh-TW" altLang="en-US" b="0" i="0" dirty="0">
                <a:solidFill>
                  <a:srgbClr val="262626"/>
                </a:solidFill>
                <a:effectLst/>
                <a:latin typeface="-apple-system"/>
              </a:rPr>
              <a:t>節第 </a:t>
            </a:r>
            <a:r>
              <a:rPr lang="en-US" altLang="zh-TW" b="0" i="0" dirty="0">
                <a:solidFill>
                  <a:srgbClr val="262626"/>
                </a:solidFill>
                <a:effectLst/>
                <a:latin typeface="-apple-system"/>
              </a:rPr>
              <a:t>19 </a:t>
            </a:r>
            <a:r>
              <a:rPr lang="zh-TW" altLang="en-US" b="0" i="0" dirty="0">
                <a:solidFill>
                  <a:srgbClr val="262626"/>
                </a:solidFill>
                <a:effectLst/>
                <a:latin typeface="-apple-system"/>
              </a:rPr>
              <a:t>頁（或 </a:t>
            </a:r>
            <a:r>
              <a:rPr lang="en-US" altLang="zh-TW" b="0" i="0" dirty="0">
                <a:solidFill>
                  <a:srgbClr val="262626"/>
                </a:solidFill>
                <a:effectLst/>
                <a:latin typeface="-apple-system"/>
              </a:rPr>
              <a:t>PDF </a:t>
            </a:r>
            <a:r>
              <a:rPr lang="zh-TW" altLang="en-US" b="0" i="0" dirty="0">
                <a:solidFill>
                  <a:srgbClr val="262626"/>
                </a:solidFill>
                <a:effectLst/>
                <a:latin typeface="-apple-system"/>
              </a:rPr>
              <a:t>的第 </a:t>
            </a:r>
            <a:r>
              <a:rPr lang="en-US" altLang="zh-TW" b="0" i="0" dirty="0">
                <a:solidFill>
                  <a:srgbClr val="262626"/>
                </a:solidFill>
                <a:effectLst/>
                <a:latin typeface="-apple-system"/>
              </a:rPr>
              <a:t>27 </a:t>
            </a:r>
            <a:r>
              <a:rPr lang="zh-TW" altLang="en-US" b="0" i="0" dirty="0">
                <a:solidFill>
                  <a:srgbClr val="262626"/>
                </a:solidFill>
                <a:effectLst/>
                <a:latin typeface="-apple-system"/>
              </a:rPr>
              <a:t>頁），填充算法返回字串 </a:t>
            </a:r>
            <a:r>
              <a:rPr lang="en-US" altLang="zh-TW" b="0" i="0" dirty="0">
                <a:solidFill>
                  <a:srgbClr val="262626"/>
                </a:solidFill>
                <a:effectLst/>
                <a:latin typeface="-apple-system"/>
              </a:rPr>
              <a:t>1 || 0^j || 1</a:t>
            </a:r>
            <a:r>
              <a:rPr lang="zh-TW" altLang="en-US" b="0" i="0" dirty="0">
                <a:solidFill>
                  <a:srgbClr val="262626"/>
                </a:solidFill>
                <a:effectLst/>
                <a:latin typeface="-apple-system"/>
              </a:rPr>
              <a:t>，其中 </a:t>
            </a:r>
            <a:r>
              <a:rPr lang="en-US" altLang="zh-TW" b="0" i="0" dirty="0">
                <a:solidFill>
                  <a:srgbClr val="262626"/>
                </a:solidFill>
                <a:effectLst/>
                <a:latin typeface="-apple-system"/>
              </a:rPr>
              <a:t>j </a:t>
            </a:r>
            <a:r>
              <a:rPr lang="zh-TW" altLang="en-US" b="0" i="0" dirty="0">
                <a:solidFill>
                  <a:srgbClr val="262626"/>
                </a:solidFill>
                <a:effectLst/>
                <a:latin typeface="-apple-system"/>
              </a:rPr>
              <a:t>表示零個或多個 </a:t>
            </a:r>
            <a:r>
              <a:rPr lang="en-US" altLang="zh-TW" b="0" i="0" dirty="0">
                <a:solidFill>
                  <a:srgbClr val="262626"/>
                </a:solidFill>
                <a:effectLst/>
                <a:latin typeface="-apple-system"/>
              </a:rPr>
              <a:t>0</a:t>
            </a:r>
            <a:r>
              <a:rPr lang="zh-TW" altLang="en-US" b="0" i="0" dirty="0">
                <a:solidFill>
                  <a:srgbClr val="262626"/>
                </a:solidFill>
                <a:effectLst/>
                <a:latin typeface="-apple-system"/>
              </a:rPr>
              <a:t>，這樣生成的字串長度就是比特速率的倍數。此外，根據這一定義，算法的最小輸出為 </a:t>
            </a:r>
            <a:r>
              <a:rPr lang="en-US" altLang="zh-TW" b="0" i="0" dirty="0">
                <a:solidFill>
                  <a:srgbClr val="262626"/>
                </a:solidFill>
                <a:effectLst/>
                <a:latin typeface="-apple-system"/>
              </a:rPr>
              <a:t>1 || 0^0 || 1 = 1 || 1</a:t>
            </a:r>
            <a:r>
              <a:rPr lang="zh-TW" altLang="en-US" b="0" i="0" dirty="0">
                <a:solidFill>
                  <a:srgbClr val="262626"/>
                </a:solidFill>
                <a:effectLst/>
                <a:latin typeface="-apple-system"/>
              </a:rPr>
              <a:t>，長度為兩位。</a:t>
            </a:r>
          </a:p>
          <a:p>
            <a:pPr algn="l"/>
            <a:r>
              <a:rPr lang="zh-TW" altLang="en-US" b="0" i="0" dirty="0">
                <a:solidFill>
                  <a:srgbClr val="262626"/>
                </a:solidFill>
                <a:effectLst/>
                <a:latin typeface="-apple-system"/>
              </a:rPr>
              <a:t>在你描述的情況下，</a:t>
            </a:r>
            <a:r>
              <a:rPr lang="en-US" altLang="zh-TW" b="0" i="0" dirty="0">
                <a:solidFill>
                  <a:srgbClr val="262626"/>
                </a:solidFill>
                <a:effectLst/>
                <a:latin typeface="-apple-system"/>
              </a:rPr>
              <a:t>N </a:t>
            </a:r>
            <a:r>
              <a:rPr lang="zh-TW" altLang="en-US" b="0" i="0" dirty="0">
                <a:solidFill>
                  <a:srgbClr val="262626"/>
                </a:solidFill>
                <a:effectLst/>
                <a:latin typeface="-apple-system"/>
              </a:rPr>
              <a:t>將會是：</a:t>
            </a:r>
            <a:r>
              <a:rPr lang="en-US" altLang="zh-TW" b="0" i="0" dirty="0">
                <a:solidFill>
                  <a:srgbClr val="262626"/>
                </a:solidFill>
                <a:effectLst/>
                <a:latin typeface="-apple-system"/>
              </a:rPr>
              <a:t>M</a:t>
            </a:r>
            <a:r>
              <a:rPr lang="zh-TW" altLang="en-US" b="0" i="0" dirty="0">
                <a:solidFill>
                  <a:srgbClr val="262626"/>
                </a:solidFill>
                <a:effectLst/>
                <a:latin typeface="-apple-system"/>
              </a:rPr>
              <a:t>（</a:t>
            </a:r>
            <a:r>
              <a:rPr lang="en-US" altLang="zh-TW" b="0" i="0" dirty="0">
                <a:solidFill>
                  <a:srgbClr val="262626"/>
                </a:solidFill>
                <a:effectLst/>
                <a:latin typeface="-apple-system"/>
              </a:rPr>
              <a:t>573 </a:t>
            </a:r>
            <a:r>
              <a:rPr lang="zh-TW" altLang="en-US" b="0" i="0" dirty="0">
                <a:solidFill>
                  <a:srgbClr val="262626"/>
                </a:solidFill>
                <a:effectLst/>
                <a:latin typeface="-apple-system"/>
              </a:rPr>
              <a:t>位的消息）</a:t>
            </a:r>
            <a:r>
              <a:rPr lang="en-US" altLang="zh-TW" b="0" i="0" dirty="0">
                <a:solidFill>
                  <a:srgbClr val="262626"/>
                </a:solidFill>
                <a:effectLst/>
                <a:latin typeface="-apple-system"/>
              </a:rPr>
              <a:t>|| 01</a:t>
            </a:r>
            <a:r>
              <a:rPr lang="zh-TW" altLang="en-US" b="0" i="0" dirty="0">
                <a:solidFill>
                  <a:srgbClr val="262626"/>
                </a:solidFill>
                <a:effectLst/>
                <a:latin typeface="-apple-system"/>
              </a:rPr>
              <a:t>（</a:t>
            </a:r>
            <a:r>
              <a:rPr lang="en-US" altLang="zh-TW" b="0" i="0" dirty="0">
                <a:solidFill>
                  <a:srgbClr val="262626"/>
                </a:solidFill>
                <a:effectLst/>
                <a:latin typeface="-apple-system"/>
              </a:rPr>
              <a:t>2 </a:t>
            </a:r>
            <a:r>
              <a:rPr lang="zh-TW" altLang="en-US" b="0" i="0" dirty="0">
                <a:solidFill>
                  <a:srgbClr val="262626"/>
                </a:solidFill>
                <a:effectLst/>
                <a:latin typeface="-apple-system"/>
              </a:rPr>
              <a:t>位域）</a:t>
            </a:r>
            <a:r>
              <a:rPr lang="en-US" altLang="zh-TW" b="0" i="0" dirty="0">
                <a:solidFill>
                  <a:srgbClr val="262626"/>
                </a:solidFill>
                <a:effectLst/>
                <a:latin typeface="-apple-system"/>
              </a:rPr>
              <a:t>|| 1</a:t>
            </a:r>
            <a:r>
              <a:rPr lang="zh-TW" altLang="en-US" b="0" i="0" dirty="0">
                <a:solidFill>
                  <a:srgbClr val="262626"/>
                </a:solidFill>
                <a:effectLst/>
                <a:latin typeface="-apple-system"/>
              </a:rPr>
              <a:t>（</a:t>
            </a:r>
            <a:r>
              <a:rPr lang="en-US" altLang="zh-TW" b="0" i="0" dirty="0">
                <a:solidFill>
                  <a:srgbClr val="262626"/>
                </a:solidFill>
                <a:effectLst/>
                <a:latin typeface="-apple-system"/>
              </a:rPr>
              <a:t>10</a:t>
            </a:r>
            <a:r>
              <a:rPr lang="en-US" altLang="zh-TW" b="0" i="1" dirty="0">
                <a:solidFill>
                  <a:srgbClr val="262626"/>
                </a:solidFill>
                <a:effectLst/>
                <a:latin typeface="-apple-system"/>
              </a:rPr>
              <a:t>1 </a:t>
            </a:r>
            <a:r>
              <a:rPr lang="zh-TW" altLang="en-US" b="0" i="1" dirty="0">
                <a:solidFill>
                  <a:srgbClr val="262626"/>
                </a:solidFill>
                <a:effectLst/>
                <a:latin typeface="-apple-system"/>
              </a:rPr>
              <a:t>填充的開始）</a:t>
            </a:r>
            <a:r>
              <a:rPr lang="en-US" altLang="zh-TW" b="0" i="1" dirty="0">
                <a:solidFill>
                  <a:srgbClr val="262626"/>
                </a:solidFill>
                <a:effectLst/>
                <a:latin typeface="-apple-system"/>
              </a:rPr>
              <a:t>|| 0</a:t>
            </a:r>
            <a:r>
              <a:rPr lang="en-US" altLang="zh-TW" b="0" i="0" dirty="0">
                <a:solidFill>
                  <a:srgbClr val="262626"/>
                </a:solidFill>
                <a:effectLst/>
                <a:latin typeface="-apple-system"/>
              </a:rPr>
              <a:t>(575 </a:t>
            </a:r>
            <a:r>
              <a:rPr lang="zh-TW" altLang="en-US" b="0" i="0" dirty="0">
                <a:solidFill>
                  <a:srgbClr val="262626"/>
                </a:solidFill>
                <a:effectLst/>
                <a:latin typeface="-apple-system"/>
              </a:rPr>
              <a:t>位的 </a:t>
            </a:r>
            <a:r>
              <a:rPr lang="en-US" altLang="zh-TW" b="0" i="0" dirty="0">
                <a:solidFill>
                  <a:srgbClr val="262626"/>
                </a:solidFill>
                <a:effectLst/>
                <a:latin typeface="-apple-system"/>
              </a:rPr>
              <a:t>0) || 1</a:t>
            </a:r>
            <a:r>
              <a:rPr lang="zh-TW" altLang="en-US" b="0" i="0" dirty="0">
                <a:solidFill>
                  <a:srgbClr val="262626"/>
                </a:solidFill>
                <a:effectLst/>
                <a:latin typeface="-apple-system"/>
              </a:rPr>
              <a:t>（</a:t>
            </a:r>
            <a:r>
              <a:rPr lang="en-US" altLang="zh-TW" b="0" i="0" dirty="0">
                <a:solidFill>
                  <a:srgbClr val="262626"/>
                </a:solidFill>
                <a:effectLst/>
                <a:latin typeface="-apple-system"/>
              </a:rPr>
              <a:t>10*1 </a:t>
            </a:r>
            <a:r>
              <a:rPr lang="zh-TW" altLang="en-US" b="0" i="0" dirty="0">
                <a:solidFill>
                  <a:srgbClr val="262626"/>
                </a:solidFill>
                <a:effectLst/>
                <a:latin typeface="-apple-system"/>
              </a:rPr>
              <a:t>填充的結束），這將是 </a:t>
            </a:r>
            <a:r>
              <a:rPr lang="en-US" altLang="zh-TW" b="0" i="0" dirty="0">
                <a:solidFill>
                  <a:srgbClr val="262626"/>
                </a:solidFill>
                <a:effectLst/>
                <a:latin typeface="-apple-system"/>
              </a:rPr>
              <a:t>2 </a:t>
            </a:r>
            <a:r>
              <a:rPr lang="zh-TW" altLang="en-US" b="0" i="0" dirty="0">
                <a:solidFill>
                  <a:srgbClr val="262626"/>
                </a:solidFill>
                <a:effectLst/>
                <a:latin typeface="-apple-system"/>
              </a:rPr>
              <a:t>個 </a:t>
            </a:r>
            <a:r>
              <a:rPr lang="en-US" altLang="zh-TW" b="0" i="0" dirty="0">
                <a:solidFill>
                  <a:srgbClr val="262626"/>
                </a:solidFill>
                <a:effectLst/>
                <a:latin typeface="-apple-system"/>
              </a:rPr>
              <a:t>576 </a:t>
            </a:r>
            <a:r>
              <a:rPr lang="zh-TW" altLang="en-US" b="0" i="0" dirty="0">
                <a:solidFill>
                  <a:srgbClr val="262626"/>
                </a:solidFill>
                <a:effectLst/>
                <a:latin typeface="-apple-system"/>
              </a:rPr>
              <a:t>位的區塊，以吸收進海綿中。</a:t>
            </a:r>
            <a:br>
              <a:rPr lang="en-US" altLang="zh-TW" b="0" i="0" dirty="0">
                <a:solidFill>
                  <a:srgbClr val="262626"/>
                </a:solidFill>
                <a:effectLst/>
                <a:latin typeface="-apple-system"/>
              </a:rPr>
            </a:br>
            <a:br>
              <a:rPr lang="en-US" altLang="zh-TW" b="0" i="0" dirty="0">
                <a:solidFill>
                  <a:srgbClr val="262626"/>
                </a:solidFill>
                <a:effectLst/>
                <a:latin typeface="-apple-system"/>
              </a:rPr>
            </a:br>
            <a:r>
              <a:rPr lang="en-US" altLang="zh-TW" b="0" i="0" dirty="0">
                <a:solidFill>
                  <a:srgbClr val="262626"/>
                </a:solidFill>
                <a:effectLst/>
                <a:latin typeface="-apple-system"/>
              </a:rPr>
              <a:t>https://crypto.stackexchange.com/questions/33624/sha-3-padding-clarifications</a:t>
            </a:r>
            <a:endParaRPr lang="zh-TW" altLang="en-US" b="0" i="0" dirty="0">
              <a:solidFill>
                <a:srgbClr val="262626"/>
              </a:solidFill>
              <a:effectLst/>
              <a:latin typeface="-apple-system"/>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1375430" cy="461665"/>
            <a:chOff x="568442" y="319364"/>
            <a:chExt cx="137543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127791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3873" y="319365"/>
            <a:ext cx="7487495" cy="6509471"/>
          </a:xfrm>
          <a:prstGeom prst="rect">
            <a:avLst/>
          </a:prstGeom>
        </p:spPr>
      </p:pic>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661872" cy="461665"/>
            <a:chOff x="568442" y="319364"/>
            <a:chExt cx="2661872"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56435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extLst>
              <p:ext uri="{D42A27DB-BD31-4B8C-83A1-F6EECF244321}">
                <p14:modId xmlns:p14="http://schemas.microsoft.com/office/powerpoint/2010/main" val="3842918334"/>
              </p:ext>
            </p:extLst>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extLst>
              <p:ext uri="{D42A27DB-BD31-4B8C-83A1-F6EECF244321}">
                <p14:modId xmlns:p14="http://schemas.microsoft.com/office/powerpoint/2010/main" val="582562435"/>
              </p:ext>
            </p:extLst>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extLst>
              <p:ext uri="{D42A27DB-BD31-4B8C-83A1-F6EECF244321}">
                <p14:modId xmlns:p14="http://schemas.microsoft.com/office/powerpoint/2010/main" val="419034908"/>
              </p:ext>
            </p:extLst>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EB75D5-8226-F709-BA3A-197428F6608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1E34C9E-AA37-697D-0DFD-F93DF54B209F}"/>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BF10068A-0FBA-2C02-9914-B18F351146C4}"/>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1529E2-C611-2890-CC20-C38698D914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7" name="群組 76">
            <a:extLst>
              <a:ext uri="{FF2B5EF4-FFF2-40B4-BE49-F238E27FC236}">
                <a16:creationId xmlns:a16="http://schemas.microsoft.com/office/drawing/2014/main" id="{849E4398-70AC-563C-0D6B-37207F953D19}"/>
              </a:ext>
            </a:extLst>
          </p:cNvPr>
          <p:cNvGrpSpPr/>
          <p:nvPr/>
        </p:nvGrpSpPr>
        <p:grpSpPr>
          <a:xfrm>
            <a:off x="1186294" y="1038840"/>
            <a:ext cx="7809472" cy="5168668"/>
            <a:chOff x="271847" y="1059137"/>
            <a:chExt cx="7809472" cy="5168668"/>
          </a:xfrm>
        </p:grpSpPr>
        <p:grpSp>
          <p:nvGrpSpPr>
            <p:cNvPr id="23" name="群組 22">
              <a:extLst>
                <a:ext uri="{FF2B5EF4-FFF2-40B4-BE49-F238E27FC236}">
                  <a16:creationId xmlns:a16="http://schemas.microsoft.com/office/drawing/2014/main" id="{1618BA1C-727D-954D-52EC-3C89BCEDF1E5}"/>
                </a:ext>
              </a:extLst>
            </p:cNvPr>
            <p:cNvGrpSpPr/>
            <p:nvPr/>
          </p:nvGrpSpPr>
          <p:grpSpPr>
            <a:xfrm>
              <a:off x="271847" y="1059137"/>
              <a:ext cx="7809472" cy="5168668"/>
              <a:chOff x="271848" y="1059135"/>
              <a:chExt cx="6808564" cy="4812956"/>
            </a:xfrm>
          </p:grpSpPr>
          <p:sp>
            <p:nvSpPr>
              <p:cNvPr id="3" name="橢圓 2">
                <a:extLst>
                  <a:ext uri="{FF2B5EF4-FFF2-40B4-BE49-F238E27FC236}">
                    <a16:creationId xmlns:a16="http://schemas.microsoft.com/office/drawing/2014/main" id="{B27E55BF-3034-7496-C4FE-F2711610CB71}"/>
                  </a:ext>
                </a:extLst>
              </p:cNvPr>
              <p:cNvSpPr/>
              <p:nvPr/>
            </p:nvSpPr>
            <p:spPr>
              <a:xfrm>
                <a:off x="271848" y="2747891"/>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KeyGen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516F9217-7B46-93F0-CCC4-77F5BA3249F2}"/>
                  </a:ext>
                </a:extLst>
              </p:cNvPr>
              <p:cNvSpPr/>
              <p:nvPr/>
            </p:nvSpPr>
            <p:spPr>
              <a:xfrm>
                <a:off x="2125363"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00D574D3-D9E5-4101-3C79-EA1C81380CCB}"/>
                  </a:ext>
                </a:extLst>
              </p:cNvPr>
              <p:cNvSpPr/>
              <p:nvPr/>
            </p:nvSpPr>
            <p:spPr>
              <a:xfrm>
                <a:off x="212536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5EBA84D8-52F5-DAD5-AF55-EF64B7175B03}"/>
                  </a:ext>
                </a:extLst>
              </p:cNvPr>
              <p:cNvSpPr/>
              <p:nvPr/>
            </p:nvSpPr>
            <p:spPr>
              <a:xfrm>
                <a:off x="2125362" y="249457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FB17AEB2-3A58-8DAD-77D1-3C8F98A90016}"/>
                  </a:ext>
                </a:extLst>
              </p:cNvPr>
              <p:cNvSpPr/>
              <p:nvPr/>
            </p:nvSpPr>
            <p:spPr>
              <a:xfrm>
                <a:off x="2125360" y="3212297"/>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580BB3DC-A398-B585-4062-49EA16ABD2ED}"/>
                  </a:ext>
                </a:extLst>
              </p:cNvPr>
              <p:cNvSpPr/>
              <p:nvPr/>
            </p:nvSpPr>
            <p:spPr>
              <a:xfrm>
                <a:off x="2125361" y="393001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Power2</a:t>
                </a:r>
              </a:p>
              <a:p>
                <a:pPr algn="ctr"/>
                <a:r>
                  <a:rPr lang="en-US" altLang="zh-TW" sz="1200" dirty="0">
                    <a:solidFill>
                      <a:schemeClr val="tx1"/>
                    </a:solidFill>
                    <a:latin typeface="Times New Roman" panose="02020603050405020304" pitchFamily="18" charset="0"/>
                    <a:cs typeface="Times New Roman" panose="02020603050405020304" pitchFamily="18" charset="0"/>
                  </a:rPr>
                  <a:t>Round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2" name="橢圓 11">
                <a:extLst>
                  <a:ext uri="{FF2B5EF4-FFF2-40B4-BE49-F238E27FC236}">
                    <a16:creationId xmlns:a16="http://schemas.microsoft.com/office/drawing/2014/main" id="{AEF42B1B-8805-B455-9FE0-1824E2D3C606}"/>
                  </a:ext>
                </a:extLst>
              </p:cNvPr>
              <p:cNvSpPr/>
              <p:nvPr/>
            </p:nvSpPr>
            <p:spPr>
              <a:xfrm>
                <a:off x="5832379" y="177685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1444EFEF-FF0B-8A00-8B24-FBED55D2DE17}"/>
                  </a:ext>
                </a:extLst>
              </p:cNvPr>
              <p:cNvSpPr/>
              <p:nvPr/>
            </p:nvSpPr>
            <p:spPr>
              <a:xfrm>
                <a:off x="2125361" y="536545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794536E2-FE9F-E13B-9AD4-B9A7D48B6FE9}"/>
                  </a:ext>
                </a:extLst>
              </p:cNvPr>
              <p:cNvSpPr/>
              <p:nvPr/>
            </p:nvSpPr>
            <p:spPr>
              <a:xfrm>
                <a:off x="3978871" y="1776855"/>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99BCB06A-5968-5E70-36D6-AF8FE4A76887}"/>
                  </a:ext>
                </a:extLst>
              </p:cNvPr>
              <p:cNvSpPr/>
              <p:nvPr/>
            </p:nvSpPr>
            <p:spPr>
              <a:xfrm>
                <a:off x="3978872"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1FD11535-164B-FCB2-1881-7C56E9CD2605}"/>
                  </a:ext>
                </a:extLst>
              </p:cNvPr>
              <p:cNvSpPr/>
              <p:nvPr/>
            </p:nvSpPr>
            <p:spPr>
              <a:xfrm>
                <a:off x="3978871" y="2494576"/>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RejBound</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BB49EE9-9130-5DA2-4DC0-7FED7535D2EF}"/>
                  </a:ext>
                </a:extLst>
              </p:cNvPr>
              <p:cNvSpPr/>
              <p:nvPr/>
            </p:nvSpPr>
            <p:spPr>
              <a:xfrm>
                <a:off x="2125360" y="464773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9" name="橢圓 18">
                <a:extLst>
                  <a:ext uri="{FF2B5EF4-FFF2-40B4-BE49-F238E27FC236}">
                    <a16:creationId xmlns:a16="http://schemas.microsoft.com/office/drawing/2014/main" id="{91760F8D-FB9C-AB6C-FA12-E4051943AF95}"/>
                  </a:ext>
                </a:extLst>
              </p:cNvPr>
              <p:cNvSpPr/>
              <p:nvPr/>
            </p:nvSpPr>
            <p:spPr>
              <a:xfrm>
                <a:off x="5832379" y="1059135"/>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0" name="橢圓 19">
                <a:extLst>
                  <a:ext uri="{FF2B5EF4-FFF2-40B4-BE49-F238E27FC236}">
                    <a16:creationId xmlns:a16="http://schemas.microsoft.com/office/drawing/2014/main" id="{15B08E4A-081A-4D8E-9E66-31FD528CABFB}"/>
                  </a:ext>
                </a:extLst>
              </p:cNvPr>
              <p:cNvSpPr/>
              <p:nvPr/>
            </p:nvSpPr>
            <p:spPr>
              <a:xfrm>
                <a:off x="5832379" y="2496179"/>
                <a:ext cx="1248033" cy="506627"/>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橢圓 20">
                <a:extLst>
                  <a:ext uri="{FF2B5EF4-FFF2-40B4-BE49-F238E27FC236}">
                    <a16:creationId xmlns:a16="http://schemas.microsoft.com/office/drawing/2014/main" id="{2007503C-BC70-063A-EC74-88149EFBD373}"/>
                  </a:ext>
                </a:extLst>
              </p:cNvPr>
              <p:cNvSpPr/>
              <p:nvPr/>
            </p:nvSpPr>
            <p:spPr>
              <a:xfrm>
                <a:off x="5832377" y="3212298"/>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0BADB155-E74D-9FEB-BA5D-51DEE1194368}"/>
                  </a:ext>
                </a:extLst>
              </p:cNvPr>
              <p:cNvSpPr/>
              <p:nvPr/>
            </p:nvSpPr>
            <p:spPr>
              <a:xfrm>
                <a:off x="3978868" y="5365464"/>
                <a:ext cx="1248033" cy="50662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grpSp>
        <p:cxnSp>
          <p:nvCxnSpPr>
            <p:cNvPr id="25" name="直線接點 24">
              <a:extLst>
                <a:ext uri="{FF2B5EF4-FFF2-40B4-BE49-F238E27FC236}">
                  <a16:creationId xmlns:a16="http://schemas.microsoft.com/office/drawing/2014/main" id="{5CDE58E1-686D-6548-6AC8-826C8BF8ED21}"/>
                </a:ext>
              </a:extLst>
            </p:cNvPr>
            <p:cNvCxnSpPr>
              <a:stCxn id="3" idx="6"/>
              <a:endCxn id="4" idx="2"/>
            </p:cNvCxnSpPr>
            <p:nvPr/>
          </p:nvCxnSpPr>
          <p:spPr>
            <a:xfrm flipV="1">
              <a:off x="1703350" y="1331173"/>
              <a:ext cx="694492" cy="181356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4AE31EDD-02C1-24BB-CE1F-61F96A478D94}"/>
                </a:ext>
              </a:extLst>
            </p:cNvPr>
            <p:cNvCxnSpPr>
              <a:stCxn id="3" idx="6"/>
              <a:endCxn id="6" idx="2"/>
            </p:cNvCxnSpPr>
            <p:nvPr/>
          </p:nvCxnSpPr>
          <p:spPr>
            <a:xfrm flipV="1">
              <a:off x="1703350" y="2101939"/>
              <a:ext cx="694490" cy="104280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4AA99388-2BB6-DDA9-611D-56C2C7DCA35F}"/>
                </a:ext>
              </a:extLst>
            </p:cNvPr>
            <p:cNvCxnSpPr/>
            <p:nvPr/>
          </p:nvCxnSpPr>
          <p:spPr>
            <a:xfrm>
              <a:off x="1703348" y="3144740"/>
              <a:ext cx="694486" cy="49873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A8CAD7AF-4F1F-F536-8AA8-E2798E76D45C}"/>
                </a:ext>
              </a:extLst>
            </p:cNvPr>
            <p:cNvCxnSpPr>
              <a:stCxn id="3" idx="6"/>
              <a:endCxn id="9" idx="2"/>
            </p:cNvCxnSpPr>
            <p:nvPr/>
          </p:nvCxnSpPr>
          <p:spPr>
            <a:xfrm>
              <a:off x="1703350" y="3144742"/>
              <a:ext cx="694490" cy="126949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1E2B523C-FE2C-AF2B-7003-3B71FC90F307}"/>
                </a:ext>
              </a:extLst>
            </p:cNvPr>
            <p:cNvCxnSpPr>
              <a:endCxn id="18" idx="2"/>
            </p:cNvCxnSpPr>
            <p:nvPr/>
          </p:nvCxnSpPr>
          <p:spPr>
            <a:xfrm>
              <a:off x="1703340" y="3144739"/>
              <a:ext cx="694499" cy="204026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925896CA-CACB-7FFB-A042-900554F0371E}"/>
                </a:ext>
              </a:extLst>
            </p:cNvPr>
            <p:cNvCxnSpPr/>
            <p:nvPr/>
          </p:nvCxnSpPr>
          <p:spPr>
            <a:xfrm>
              <a:off x="1703348" y="3144739"/>
              <a:ext cx="694478" cy="270965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DDEB6467-5CCB-9837-78BF-91D5E4D16E57}"/>
                </a:ext>
              </a:extLst>
            </p:cNvPr>
            <p:cNvCxnSpPr>
              <a:endCxn id="15" idx="2"/>
            </p:cNvCxnSpPr>
            <p:nvPr/>
          </p:nvCxnSpPr>
          <p:spPr>
            <a:xfrm>
              <a:off x="3829327" y="2101938"/>
              <a:ext cx="69450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BB5CAAA7-14C6-8A64-03C7-50EC6D566CA0}"/>
                </a:ext>
              </a:extLst>
            </p:cNvPr>
            <p:cNvCxnSpPr>
              <a:endCxn id="17" idx="2"/>
            </p:cNvCxnSpPr>
            <p:nvPr/>
          </p:nvCxnSpPr>
          <p:spPr>
            <a:xfrm>
              <a:off x="3829337" y="2872704"/>
              <a:ext cx="694492"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E1BA2F84-EECA-4E75-C187-A7B8910CF11B}"/>
                </a:ext>
              </a:extLst>
            </p:cNvPr>
            <p:cNvCxnSpPr>
              <a:stCxn id="15" idx="6"/>
              <a:endCxn id="19" idx="2"/>
            </p:cNvCxnSpPr>
            <p:nvPr/>
          </p:nvCxnSpPr>
          <p:spPr>
            <a:xfrm flipV="1">
              <a:off x="5955332" y="1331173"/>
              <a:ext cx="694484"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線接點 43">
              <a:extLst>
                <a:ext uri="{FF2B5EF4-FFF2-40B4-BE49-F238E27FC236}">
                  <a16:creationId xmlns:a16="http://schemas.microsoft.com/office/drawing/2014/main" id="{80BEF6EA-DE75-F2A5-FFF1-520742107158}"/>
                </a:ext>
              </a:extLst>
            </p:cNvPr>
            <p:cNvCxnSpPr>
              <a:stCxn id="15" idx="6"/>
              <a:endCxn id="12" idx="2"/>
            </p:cNvCxnSpPr>
            <p:nvPr/>
          </p:nvCxnSpPr>
          <p:spPr>
            <a:xfrm flipV="1">
              <a:off x="5955332" y="2101938"/>
              <a:ext cx="694484"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3A907A2-9BD7-0898-3430-5CEF73768452}"/>
                </a:ext>
              </a:extLst>
            </p:cNvPr>
            <p:cNvCxnSpPr>
              <a:stCxn id="17" idx="6"/>
              <a:endCxn id="20" idx="2"/>
            </p:cNvCxnSpPr>
            <p:nvPr/>
          </p:nvCxnSpPr>
          <p:spPr>
            <a:xfrm>
              <a:off x="5955332" y="2872705"/>
              <a:ext cx="694484" cy="172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2B2C82F9-5621-6525-3DA3-3C1ACA516885}"/>
                </a:ext>
              </a:extLst>
            </p:cNvPr>
            <p:cNvCxnSpPr>
              <a:stCxn id="17" idx="6"/>
              <a:endCxn id="21" idx="2"/>
            </p:cNvCxnSpPr>
            <p:nvPr/>
          </p:nvCxnSpPr>
          <p:spPr>
            <a:xfrm>
              <a:off x="5955332" y="2872705"/>
              <a:ext cx="694483" cy="7707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4C687EB4-A903-8D58-7FA4-B540C0017DBC}"/>
                </a:ext>
              </a:extLst>
            </p:cNvPr>
            <p:cNvCxnSpPr>
              <a:stCxn id="18" idx="6"/>
              <a:endCxn id="16" idx="2"/>
            </p:cNvCxnSpPr>
            <p:nvPr/>
          </p:nvCxnSpPr>
          <p:spPr>
            <a:xfrm>
              <a:off x="3829342" y="5185004"/>
              <a:ext cx="694488"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5A413C96-7B57-082C-B11B-AA41D87B9D56}"/>
                </a:ext>
              </a:extLst>
            </p:cNvPr>
            <p:cNvCxnSpPr>
              <a:stCxn id="14" idx="6"/>
              <a:endCxn id="22" idx="2"/>
            </p:cNvCxnSpPr>
            <p:nvPr/>
          </p:nvCxnSpPr>
          <p:spPr>
            <a:xfrm>
              <a:off x="3829343" y="5955770"/>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1B26B3D5-BFF8-8F9C-F2AA-7B15DE3E0D80}"/>
                </a:ext>
              </a:extLst>
            </p:cNvPr>
            <p:cNvCxnSpPr>
              <a:endCxn id="7" idx="2"/>
            </p:cNvCxnSpPr>
            <p:nvPr/>
          </p:nvCxnSpPr>
          <p:spPr>
            <a:xfrm flipV="1">
              <a:off x="1703340" y="2872706"/>
              <a:ext cx="694501" cy="272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投影片編號版面配置區 1">
            <a:extLst>
              <a:ext uri="{FF2B5EF4-FFF2-40B4-BE49-F238E27FC236}">
                <a16:creationId xmlns:a16="http://schemas.microsoft.com/office/drawing/2014/main" id="{49D5DB68-0DEE-0E82-B075-EB0C702E1AE9}"/>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Tree>
    <p:extLst>
      <p:ext uri="{BB962C8B-B14F-4D97-AF65-F5344CB8AC3E}">
        <p14:creationId xmlns:p14="http://schemas.microsoft.com/office/powerpoint/2010/main" val="488340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6</a:t>
            </a:fld>
            <a:endParaRPr lang="zh-CN" altLang="en-US" dirty="0"/>
          </a:p>
        </p:txBody>
      </p:sp>
    </p:spTree>
    <p:extLst>
      <p:ext uri="{BB962C8B-B14F-4D97-AF65-F5344CB8AC3E}">
        <p14:creationId xmlns:p14="http://schemas.microsoft.com/office/powerpoint/2010/main" val="18602566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B8DEBD-29DB-80BC-948F-115B31840E2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12CDFF-EC25-0531-3F16-B915BAC65EDB}"/>
              </a:ext>
            </a:extLst>
          </p:cNvPr>
          <p:cNvGrpSpPr/>
          <p:nvPr/>
        </p:nvGrpSpPr>
        <p:grpSpPr>
          <a:xfrm>
            <a:off x="568443" y="319365"/>
            <a:ext cx="751862" cy="400110"/>
            <a:chOff x="568442" y="319364"/>
            <a:chExt cx="751862" cy="400111"/>
          </a:xfrm>
        </p:grpSpPr>
        <p:sp>
          <p:nvSpPr>
            <p:cNvPr id="55" name="文本框 23">
              <a:extLst>
                <a:ext uri="{FF2B5EF4-FFF2-40B4-BE49-F238E27FC236}">
                  <a16:creationId xmlns:a16="http://schemas.microsoft.com/office/drawing/2014/main" id="{E37E2C01-0052-540A-986B-A95E91D62E08}"/>
                </a:ext>
              </a:extLst>
            </p:cNvPr>
            <p:cNvSpPr txBox="1"/>
            <p:nvPr/>
          </p:nvSpPr>
          <p:spPr>
            <a:xfrm>
              <a:off x="665958" y="319364"/>
              <a:ext cx="65434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AEE570B5-93C8-CD13-5C53-B1895FB5023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5C2BBD62-7A98-B941-E4F9-11FA4AB0F1AF}"/>
              </a:ext>
            </a:extLst>
          </p:cNvPr>
          <p:cNvSpPr/>
          <p:nvPr/>
        </p:nvSpPr>
        <p:spPr>
          <a:xfrm>
            <a:off x="818415" y="262295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Sign</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1ABEBDEA-E1ED-DFE4-9565-74D8C23B74FB}"/>
              </a:ext>
            </a:extLst>
          </p:cNvPr>
          <p:cNvSpPr/>
          <p:nvPr/>
        </p:nvSpPr>
        <p:spPr>
          <a:xfrm>
            <a:off x="3312913" y="17540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B25C691A-2F9D-65CB-4E7C-F12FCC294FBB}"/>
              </a:ext>
            </a:extLst>
          </p:cNvPr>
          <p:cNvSpPr/>
          <p:nvPr/>
        </p:nvSpPr>
        <p:spPr>
          <a:xfrm>
            <a:off x="3312907" y="78748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14D5F41F-68C8-1720-3FCD-7BBD0C102EDB}"/>
              </a:ext>
            </a:extLst>
          </p:cNvPr>
          <p:cNvSpPr/>
          <p:nvPr/>
        </p:nvSpPr>
        <p:spPr>
          <a:xfrm>
            <a:off x="3312908" y="139955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A17CEE25-7DD8-DB58-1FEA-7D9F91887137}"/>
              </a:ext>
            </a:extLst>
          </p:cNvPr>
          <p:cNvSpPr/>
          <p:nvPr/>
        </p:nvSpPr>
        <p:spPr>
          <a:xfrm>
            <a:off x="3312906" y="200873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21CE8CF2-F8B6-7CAD-5647-B645AD075D8C}"/>
              </a:ext>
            </a:extLst>
          </p:cNvPr>
          <p:cNvSpPr/>
          <p:nvPr/>
        </p:nvSpPr>
        <p:spPr>
          <a:xfrm>
            <a:off x="3312911" y="262081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ExpandMask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4" name="橢圓 13">
            <a:extLst>
              <a:ext uri="{FF2B5EF4-FFF2-40B4-BE49-F238E27FC236}">
                <a16:creationId xmlns:a16="http://schemas.microsoft.com/office/drawing/2014/main" id="{A0E0D133-4798-79D1-B4A1-CAC5F286CC0C}"/>
              </a:ext>
            </a:extLst>
          </p:cNvPr>
          <p:cNvSpPr/>
          <p:nvPr/>
        </p:nvSpPr>
        <p:spPr>
          <a:xfrm>
            <a:off x="3312906" y="384064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w1Encode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C0B6F92E-8F7E-BCBD-C996-E52D1E47176A}"/>
              </a:ext>
            </a:extLst>
          </p:cNvPr>
          <p:cNvSpPr/>
          <p:nvPr/>
        </p:nvSpPr>
        <p:spPr>
          <a:xfrm>
            <a:off x="3312909" y="322856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6CBE74ED-1A57-0D98-AD19-2E36E565E0DF}"/>
              </a:ext>
            </a:extLst>
          </p:cNvPr>
          <p:cNvCxnSpPr>
            <a:stCxn id="3" idx="6"/>
            <a:endCxn id="4" idx="2"/>
          </p:cNvCxnSpPr>
          <p:nvPr/>
        </p:nvCxnSpPr>
        <p:spPr>
          <a:xfrm flipV="1">
            <a:off x="2249918" y="447440"/>
            <a:ext cx="1062995" cy="244755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DB04981F-4E45-BBDA-8656-D97A4B04B171}"/>
              </a:ext>
            </a:extLst>
          </p:cNvPr>
          <p:cNvCxnSpPr>
            <a:stCxn id="3" idx="6"/>
            <a:endCxn id="6" idx="2"/>
          </p:cNvCxnSpPr>
          <p:nvPr/>
        </p:nvCxnSpPr>
        <p:spPr>
          <a:xfrm flipV="1">
            <a:off x="2249918" y="1059518"/>
            <a:ext cx="1062989" cy="183547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B330D1F0-8839-535C-CF7B-00EE74312E49}"/>
              </a:ext>
            </a:extLst>
          </p:cNvPr>
          <p:cNvCxnSpPr>
            <a:cxnSpLocks/>
            <a:stCxn id="3" idx="6"/>
            <a:endCxn id="8" idx="2"/>
          </p:cNvCxnSpPr>
          <p:nvPr/>
        </p:nvCxnSpPr>
        <p:spPr>
          <a:xfrm flipV="1">
            <a:off x="2249918" y="2280767"/>
            <a:ext cx="1062988" cy="61422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937B2EBC-74AF-4D5D-C8DB-8850B20BC6C3}"/>
              </a:ext>
            </a:extLst>
          </p:cNvPr>
          <p:cNvCxnSpPr>
            <a:stCxn id="3" idx="6"/>
            <a:endCxn id="9" idx="2"/>
          </p:cNvCxnSpPr>
          <p:nvPr/>
        </p:nvCxnSpPr>
        <p:spPr>
          <a:xfrm flipV="1">
            <a:off x="2249918" y="2892846"/>
            <a:ext cx="1062993" cy="214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22223D73-107A-517B-CEC2-4FB50299FF44}"/>
              </a:ext>
            </a:extLst>
          </p:cNvPr>
          <p:cNvCxnSpPr>
            <a:cxnSpLocks/>
            <a:stCxn id="3" idx="6"/>
            <a:endCxn id="18" idx="2"/>
          </p:cNvCxnSpPr>
          <p:nvPr/>
        </p:nvCxnSpPr>
        <p:spPr>
          <a:xfrm>
            <a:off x="2249918" y="2894992"/>
            <a:ext cx="1062991" cy="60561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486D5C2F-F4DD-CD89-23E1-C176DC67ABA7}"/>
              </a:ext>
            </a:extLst>
          </p:cNvPr>
          <p:cNvCxnSpPr>
            <a:cxnSpLocks/>
            <a:stCxn id="3" idx="6"/>
            <a:endCxn id="14" idx="2"/>
          </p:cNvCxnSpPr>
          <p:nvPr/>
        </p:nvCxnSpPr>
        <p:spPr>
          <a:xfrm>
            <a:off x="2249918" y="2894992"/>
            <a:ext cx="1062988" cy="121769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E88747FF-15CF-ACF5-A43B-1F3C735B5AC7}"/>
              </a:ext>
            </a:extLst>
          </p:cNvPr>
          <p:cNvCxnSpPr>
            <a:stCxn id="3" idx="6"/>
            <a:endCxn id="7" idx="2"/>
          </p:cNvCxnSpPr>
          <p:nvPr/>
        </p:nvCxnSpPr>
        <p:spPr>
          <a:xfrm flipV="1">
            <a:off x="2249918" y="1671595"/>
            <a:ext cx="1062990" cy="1223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橢圓 77">
            <a:extLst>
              <a:ext uri="{FF2B5EF4-FFF2-40B4-BE49-F238E27FC236}">
                <a16:creationId xmlns:a16="http://schemas.microsoft.com/office/drawing/2014/main" id="{EC1953C8-C631-B5C4-C814-9C7C369067E3}"/>
              </a:ext>
            </a:extLst>
          </p:cNvPr>
          <p:cNvSpPr/>
          <p:nvPr/>
        </p:nvSpPr>
        <p:spPr>
          <a:xfrm>
            <a:off x="3312906" y="4448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SampleIn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9" name="橢圓 78">
            <a:extLst>
              <a:ext uri="{FF2B5EF4-FFF2-40B4-BE49-F238E27FC236}">
                <a16:creationId xmlns:a16="http://schemas.microsoft.com/office/drawing/2014/main" id="{CBBCEE2A-562A-D1B8-0A2F-543F64435684}"/>
              </a:ext>
            </a:extLst>
          </p:cNvPr>
          <p:cNvSpPr/>
          <p:nvPr/>
        </p:nvSpPr>
        <p:spPr>
          <a:xfrm>
            <a:off x="3312906" y="50545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LowBits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0" name="橢圓 79">
            <a:extLst>
              <a:ext uri="{FF2B5EF4-FFF2-40B4-BE49-F238E27FC236}">
                <a16:creationId xmlns:a16="http://schemas.microsoft.com/office/drawing/2014/main" id="{37FEAB5A-E4E9-B09E-4433-36B657C11443}"/>
              </a:ext>
            </a:extLst>
          </p:cNvPr>
          <p:cNvSpPr/>
          <p:nvPr/>
        </p:nvSpPr>
        <p:spPr>
          <a:xfrm>
            <a:off x="3312895" y="566633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MakeHint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9" name="直線單箭頭接點 88">
            <a:extLst>
              <a:ext uri="{FF2B5EF4-FFF2-40B4-BE49-F238E27FC236}">
                <a16:creationId xmlns:a16="http://schemas.microsoft.com/office/drawing/2014/main" id="{3E555E17-0B86-1F6D-DE60-245F7F23E5A1}"/>
              </a:ext>
            </a:extLst>
          </p:cNvPr>
          <p:cNvCxnSpPr>
            <a:stCxn id="3" idx="6"/>
            <a:endCxn id="78" idx="2"/>
          </p:cNvCxnSpPr>
          <p:nvPr/>
        </p:nvCxnSpPr>
        <p:spPr>
          <a:xfrm>
            <a:off x="2249918" y="2894992"/>
            <a:ext cx="1062988" cy="182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線單箭頭接點 90">
            <a:extLst>
              <a:ext uri="{FF2B5EF4-FFF2-40B4-BE49-F238E27FC236}">
                <a16:creationId xmlns:a16="http://schemas.microsoft.com/office/drawing/2014/main" id="{F0196982-BADB-97C9-3EA3-881E5D29E787}"/>
              </a:ext>
            </a:extLst>
          </p:cNvPr>
          <p:cNvCxnSpPr>
            <a:stCxn id="3" idx="6"/>
            <a:endCxn id="79" idx="2"/>
          </p:cNvCxnSpPr>
          <p:nvPr/>
        </p:nvCxnSpPr>
        <p:spPr>
          <a:xfrm>
            <a:off x="2249918" y="2894992"/>
            <a:ext cx="1062988" cy="24315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橢圓 93">
            <a:extLst>
              <a:ext uri="{FF2B5EF4-FFF2-40B4-BE49-F238E27FC236}">
                <a16:creationId xmlns:a16="http://schemas.microsoft.com/office/drawing/2014/main" id="{572F0536-F4E5-302C-73E0-85E1381C8C42}"/>
              </a:ext>
            </a:extLst>
          </p:cNvPr>
          <p:cNvSpPr/>
          <p:nvPr/>
        </p:nvSpPr>
        <p:spPr>
          <a:xfrm>
            <a:off x="3312895"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sigEncode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6" name="直線單箭頭接點 95">
            <a:extLst>
              <a:ext uri="{FF2B5EF4-FFF2-40B4-BE49-F238E27FC236}">
                <a16:creationId xmlns:a16="http://schemas.microsoft.com/office/drawing/2014/main" id="{C745428A-C052-A18E-FAE3-665E705306B2}"/>
              </a:ext>
            </a:extLst>
          </p:cNvPr>
          <p:cNvCxnSpPr>
            <a:stCxn id="3" idx="6"/>
            <a:endCxn id="94" idx="2"/>
          </p:cNvCxnSpPr>
          <p:nvPr/>
        </p:nvCxnSpPr>
        <p:spPr>
          <a:xfrm>
            <a:off x="2249918" y="2894992"/>
            <a:ext cx="1062977" cy="3651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直線單箭頭接點 97">
            <a:extLst>
              <a:ext uri="{FF2B5EF4-FFF2-40B4-BE49-F238E27FC236}">
                <a16:creationId xmlns:a16="http://schemas.microsoft.com/office/drawing/2014/main" id="{F4D1CD9F-B183-D4D9-89DD-80509126BB11}"/>
              </a:ext>
            </a:extLst>
          </p:cNvPr>
          <p:cNvCxnSpPr>
            <a:stCxn id="3" idx="6"/>
            <a:endCxn id="80" idx="2"/>
          </p:cNvCxnSpPr>
          <p:nvPr/>
        </p:nvCxnSpPr>
        <p:spPr>
          <a:xfrm>
            <a:off x="2249918" y="2894992"/>
            <a:ext cx="1062977" cy="3043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橢圓 104">
            <a:extLst>
              <a:ext uri="{FF2B5EF4-FFF2-40B4-BE49-F238E27FC236}">
                <a16:creationId xmlns:a16="http://schemas.microsoft.com/office/drawing/2014/main" id="{992861E5-9D7D-CF6D-1A4C-6459B4263779}"/>
              </a:ext>
            </a:extLst>
          </p:cNvPr>
          <p:cNvSpPr/>
          <p:nvPr/>
        </p:nvSpPr>
        <p:spPr>
          <a:xfrm>
            <a:off x="5807391" y="17540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7" name="直線單箭頭接點 106">
            <a:extLst>
              <a:ext uri="{FF2B5EF4-FFF2-40B4-BE49-F238E27FC236}">
                <a16:creationId xmlns:a16="http://schemas.microsoft.com/office/drawing/2014/main" id="{9A705B87-330A-FF8E-5F47-8FF391CB2511}"/>
              </a:ext>
            </a:extLst>
          </p:cNvPr>
          <p:cNvCxnSpPr>
            <a:stCxn id="4" idx="6"/>
            <a:endCxn id="105" idx="2"/>
          </p:cNvCxnSpPr>
          <p:nvPr/>
        </p:nvCxnSpPr>
        <p:spPr>
          <a:xfrm flipV="1">
            <a:off x="4744416" y="447439"/>
            <a:ext cx="10629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橢圓 107">
            <a:extLst>
              <a:ext uri="{FF2B5EF4-FFF2-40B4-BE49-F238E27FC236}">
                <a16:creationId xmlns:a16="http://schemas.microsoft.com/office/drawing/2014/main" id="{C9573E71-546D-2D32-4CDE-2A7A0BD1288B}"/>
              </a:ext>
            </a:extLst>
          </p:cNvPr>
          <p:cNvSpPr/>
          <p:nvPr/>
        </p:nvSpPr>
        <p:spPr>
          <a:xfrm>
            <a:off x="8301868" y="139586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09" name="橢圓 108">
            <a:extLst>
              <a:ext uri="{FF2B5EF4-FFF2-40B4-BE49-F238E27FC236}">
                <a16:creationId xmlns:a16="http://schemas.microsoft.com/office/drawing/2014/main" id="{705E1F72-DC47-8842-6803-E16B54AF394A}"/>
              </a:ext>
            </a:extLst>
          </p:cNvPr>
          <p:cNvSpPr/>
          <p:nvPr/>
        </p:nvSpPr>
        <p:spPr>
          <a:xfrm>
            <a:off x="5820472" y="78944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0" name="橢圓 109">
            <a:extLst>
              <a:ext uri="{FF2B5EF4-FFF2-40B4-BE49-F238E27FC236}">
                <a16:creationId xmlns:a16="http://schemas.microsoft.com/office/drawing/2014/main" id="{4C1BE650-3558-A010-8B3E-AE9D91432D34}"/>
              </a:ext>
            </a:extLst>
          </p:cNvPr>
          <p:cNvSpPr/>
          <p:nvPr/>
        </p:nvSpPr>
        <p:spPr>
          <a:xfrm>
            <a:off x="8301868" y="787481"/>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11" name="直線接點 110">
            <a:extLst>
              <a:ext uri="{FF2B5EF4-FFF2-40B4-BE49-F238E27FC236}">
                <a16:creationId xmlns:a16="http://schemas.microsoft.com/office/drawing/2014/main" id="{A0248719-979F-BC3D-D828-2A196325395C}"/>
              </a:ext>
            </a:extLst>
          </p:cNvPr>
          <p:cNvCxnSpPr>
            <a:cxnSpLocks/>
            <a:stCxn id="7" idx="6"/>
            <a:endCxn id="109" idx="2"/>
          </p:cNvCxnSpPr>
          <p:nvPr/>
        </p:nvCxnSpPr>
        <p:spPr>
          <a:xfrm flipV="1">
            <a:off x="4744411" y="1061476"/>
            <a:ext cx="1076061" cy="610119"/>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4" name="直線單箭頭接點 113">
            <a:extLst>
              <a:ext uri="{FF2B5EF4-FFF2-40B4-BE49-F238E27FC236}">
                <a16:creationId xmlns:a16="http://schemas.microsoft.com/office/drawing/2014/main" id="{5D9473AB-E4BC-F7C7-D85C-A6D49EEA1B45}"/>
              </a:ext>
            </a:extLst>
          </p:cNvPr>
          <p:cNvCxnSpPr>
            <a:stCxn id="109" idx="6"/>
            <a:endCxn id="110" idx="2"/>
          </p:cNvCxnSpPr>
          <p:nvPr/>
        </p:nvCxnSpPr>
        <p:spPr>
          <a:xfrm flipV="1">
            <a:off x="7251975" y="1059517"/>
            <a:ext cx="1049893" cy="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單箭頭接點 115">
            <a:extLst>
              <a:ext uri="{FF2B5EF4-FFF2-40B4-BE49-F238E27FC236}">
                <a16:creationId xmlns:a16="http://schemas.microsoft.com/office/drawing/2014/main" id="{3A08F8BC-FD6E-10EC-4113-920083FBF6EB}"/>
              </a:ext>
            </a:extLst>
          </p:cNvPr>
          <p:cNvCxnSpPr>
            <a:stCxn id="109" idx="6"/>
            <a:endCxn id="108" idx="2"/>
          </p:cNvCxnSpPr>
          <p:nvPr/>
        </p:nvCxnSpPr>
        <p:spPr>
          <a:xfrm>
            <a:off x="7251975" y="1061476"/>
            <a:ext cx="1049893" cy="606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橢圓 116">
            <a:extLst>
              <a:ext uri="{FF2B5EF4-FFF2-40B4-BE49-F238E27FC236}">
                <a16:creationId xmlns:a16="http://schemas.microsoft.com/office/drawing/2014/main" id="{DE357A00-AE69-7EC3-F12A-097BC36D1BA9}"/>
              </a:ext>
            </a:extLst>
          </p:cNvPr>
          <p:cNvSpPr/>
          <p:nvPr/>
        </p:nvSpPr>
        <p:spPr>
          <a:xfrm>
            <a:off x="5820454" y="201422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18" name="橢圓 117">
            <a:extLst>
              <a:ext uri="{FF2B5EF4-FFF2-40B4-BE49-F238E27FC236}">
                <a16:creationId xmlns:a16="http://schemas.microsoft.com/office/drawing/2014/main" id="{79B88525-20D3-C392-4256-CBA162E2BCBD}"/>
              </a:ext>
            </a:extLst>
          </p:cNvPr>
          <p:cNvSpPr/>
          <p:nvPr/>
        </p:nvSpPr>
        <p:spPr>
          <a:xfrm>
            <a:off x="5820453" y="1402310"/>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20" name="直線單箭頭接點 119">
            <a:extLst>
              <a:ext uri="{FF2B5EF4-FFF2-40B4-BE49-F238E27FC236}">
                <a16:creationId xmlns:a16="http://schemas.microsoft.com/office/drawing/2014/main" id="{90C62740-B3EE-96D8-02E4-F8A63604303F}"/>
              </a:ext>
            </a:extLst>
          </p:cNvPr>
          <p:cNvCxnSpPr>
            <a:stCxn id="9" idx="6"/>
            <a:endCxn id="118" idx="2"/>
          </p:cNvCxnSpPr>
          <p:nvPr/>
        </p:nvCxnSpPr>
        <p:spPr>
          <a:xfrm flipV="1">
            <a:off x="4744414" y="1674346"/>
            <a:ext cx="1076039" cy="1218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60632B62-0F73-B79A-8F19-1F719B37D0B6}"/>
              </a:ext>
            </a:extLst>
          </p:cNvPr>
          <p:cNvCxnSpPr>
            <a:stCxn id="9" idx="6"/>
            <a:endCxn id="117" idx="2"/>
          </p:cNvCxnSpPr>
          <p:nvPr/>
        </p:nvCxnSpPr>
        <p:spPr>
          <a:xfrm flipV="1">
            <a:off x="4744414" y="2286262"/>
            <a:ext cx="1076040" cy="606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橢圓 122">
            <a:extLst>
              <a:ext uri="{FF2B5EF4-FFF2-40B4-BE49-F238E27FC236}">
                <a16:creationId xmlns:a16="http://schemas.microsoft.com/office/drawing/2014/main" id="{C225B4C9-8D42-5636-7561-C1E3DF787319}"/>
              </a:ext>
            </a:extLst>
          </p:cNvPr>
          <p:cNvSpPr/>
          <p:nvPr/>
        </p:nvSpPr>
        <p:spPr>
          <a:xfrm>
            <a:off x="5820454" y="2626142"/>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3" name="直線單箭頭接點 132">
            <a:extLst>
              <a:ext uri="{FF2B5EF4-FFF2-40B4-BE49-F238E27FC236}">
                <a16:creationId xmlns:a16="http://schemas.microsoft.com/office/drawing/2014/main" id="{334FA2D3-B0DA-FB1F-D8F3-6D665D897152}"/>
              </a:ext>
            </a:extLst>
          </p:cNvPr>
          <p:cNvCxnSpPr>
            <a:stCxn id="18" idx="6"/>
            <a:endCxn id="123" idx="2"/>
          </p:cNvCxnSpPr>
          <p:nvPr/>
        </p:nvCxnSpPr>
        <p:spPr>
          <a:xfrm flipV="1">
            <a:off x="4744412" y="2898178"/>
            <a:ext cx="1076042" cy="602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橢圓 133">
            <a:extLst>
              <a:ext uri="{FF2B5EF4-FFF2-40B4-BE49-F238E27FC236}">
                <a16:creationId xmlns:a16="http://schemas.microsoft.com/office/drawing/2014/main" id="{CADD45C8-4E83-F40F-76B3-664C93DFCA28}"/>
              </a:ext>
            </a:extLst>
          </p:cNvPr>
          <p:cNvSpPr/>
          <p:nvPr/>
        </p:nvSpPr>
        <p:spPr>
          <a:xfrm>
            <a:off x="5812024" y="323233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6" name="直線單箭頭接點 135">
            <a:extLst>
              <a:ext uri="{FF2B5EF4-FFF2-40B4-BE49-F238E27FC236}">
                <a16:creationId xmlns:a16="http://schemas.microsoft.com/office/drawing/2014/main" id="{7103C799-A75C-46FF-9335-AB8FD02BBF6E}"/>
              </a:ext>
            </a:extLst>
          </p:cNvPr>
          <p:cNvCxnSpPr>
            <a:stCxn id="14" idx="6"/>
            <a:endCxn id="134" idx="2"/>
          </p:cNvCxnSpPr>
          <p:nvPr/>
        </p:nvCxnSpPr>
        <p:spPr>
          <a:xfrm flipV="1">
            <a:off x="4744409" y="3504369"/>
            <a:ext cx="1067615" cy="608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橢圓 136">
            <a:extLst>
              <a:ext uri="{FF2B5EF4-FFF2-40B4-BE49-F238E27FC236}">
                <a16:creationId xmlns:a16="http://schemas.microsoft.com/office/drawing/2014/main" id="{02E855DA-054A-33AF-3BA5-6AA6B974C719}"/>
              </a:ext>
            </a:extLst>
          </p:cNvPr>
          <p:cNvSpPr/>
          <p:nvPr/>
        </p:nvSpPr>
        <p:spPr>
          <a:xfrm>
            <a:off x="5812023" y="384156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39" name="直線單箭頭接點 138">
            <a:extLst>
              <a:ext uri="{FF2B5EF4-FFF2-40B4-BE49-F238E27FC236}">
                <a16:creationId xmlns:a16="http://schemas.microsoft.com/office/drawing/2014/main" id="{1EB477B6-423D-17EB-DB43-5E5B5B647384}"/>
              </a:ext>
            </a:extLst>
          </p:cNvPr>
          <p:cNvCxnSpPr>
            <a:stCxn id="78" idx="6"/>
            <a:endCxn id="137" idx="2"/>
          </p:cNvCxnSpPr>
          <p:nvPr/>
        </p:nvCxnSpPr>
        <p:spPr>
          <a:xfrm flipV="1">
            <a:off x="4744409" y="4113604"/>
            <a:ext cx="1067614" cy="60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橢圓 139">
            <a:extLst>
              <a:ext uri="{FF2B5EF4-FFF2-40B4-BE49-F238E27FC236}">
                <a16:creationId xmlns:a16="http://schemas.microsoft.com/office/drawing/2014/main" id="{4839D8E2-F471-0837-FB17-FB42896DC0F1}"/>
              </a:ext>
            </a:extLst>
          </p:cNvPr>
          <p:cNvSpPr/>
          <p:nvPr/>
        </p:nvSpPr>
        <p:spPr>
          <a:xfrm>
            <a:off x="5812022" y="444813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2" name="直線單箭頭接點 141">
            <a:extLst>
              <a:ext uri="{FF2B5EF4-FFF2-40B4-BE49-F238E27FC236}">
                <a16:creationId xmlns:a16="http://schemas.microsoft.com/office/drawing/2014/main" id="{FE2D0EE3-65E8-C922-5BB0-1FAC4C5C64C7}"/>
              </a:ext>
            </a:extLst>
          </p:cNvPr>
          <p:cNvCxnSpPr>
            <a:stCxn id="79" idx="6"/>
            <a:endCxn id="140" idx="2"/>
          </p:cNvCxnSpPr>
          <p:nvPr/>
        </p:nvCxnSpPr>
        <p:spPr>
          <a:xfrm flipV="1">
            <a:off x="4744409" y="4720166"/>
            <a:ext cx="1067613" cy="60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3" name="橢圓 142">
            <a:extLst>
              <a:ext uri="{FF2B5EF4-FFF2-40B4-BE49-F238E27FC236}">
                <a16:creationId xmlns:a16="http://schemas.microsoft.com/office/drawing/2014/main" id="{2EC9F80D-E623-28CD-0168-637EA75C931E}"/>
              </a:ext>
            </a:extLst>
          </p:cNvPr>
          <p:cNvSpPr/>
          <p:nvPr/>
        </p:nvSpPr>
        <p:spPr>
          <a:xfrm>
            <a:off x="5794298" y="506091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HighBits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45" name="直線單箭頭接點 144">
            <a:extLst>
              <a:ext uri="{FF2B5EF4-FFF2-40B4-BE49-F238E27FC236}">
                <a16:creationId xmlns:a16="http://schemas.microsoft.com/office/drawing/2014/main" id="{2161D7EF-3EB7-B94A-DB70-69888ED280CB}"/>
              </a:ext>
            </a:extLst>
          </p:cNvPr>
          <p:cNvCxnSpPr>
            <a:stCxn id="80" idx="6"/>
            <a:endCxn id="143" idx="2"/>
          </p:cNvCxnSpPr>
          <p:nvPr/>
        </p:nvCxnSpPr>
        <p:spPr>
          <a:xfrm flipV="1">
            <a:off x="4744398" y="5332954"/>
            <a:ext cx="1049900" cy="605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橢圓 155">
            <a:extLst>
              <a:ext uri="{FF2B5EF4-FFF2-40B4-BE49-F238E27FC236}">
                <a16:creationId xmlns:a16="http://schemas.microsoft.com/office/drawing/2014/main" id="{A02860A4-DC16-AAA8-838F-D0D5CA88EDB2}"/>
              </a:ext>
            </a:extLst>
          </p:cNvPr>
          <p:cNvSpPr/>
          <p:nvPr/>
        </p:nvSpPr>
        <p:spPr>
          <a:xfrm>
            <a:off x="5794287" y="567370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7" name="橢圓 156">
            <a:extLst>
              <a:ext uri="{FF2B5EF4-FFF2-40B4-BE49-F238E27FC236}">
                <a16:creationId xmlns:a16="http://schemas.microsoft.com/office/drawing/2014/main" id="{EF1ED301-910B-53E7-5896-C146F72D296C}"/>
              </a:ext>
            </a:extLst>
          </p:cNvPr>
          <p:cNvSpPr/>
          <p:nvPr/>
        </p:nvSpPr>
        <p:spPr>
          <a:xfrm>
            <a:off x="5792643" y="627438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59" name="直線單箭頭接點 158">
            <a:extLst>
              <a:ext uri="{FF2B5EF4-FFF2-40B4-BE49-F238E27FC236}">
                <a16:creationId xmlns:a16="http://schemas.microsoft.com/office/drawing/2014/main" id="{9EC86537-3218-F1AA-F50A-AFE855927195}"/>
              </a:ext>
            </a:extLst>
          </p:cNvPr>
          <p:cNvCxnSpPr>
            <a:stCxn id="94" idx="6"/>
            <a:endCxn id="157" idx="2"/>
          </p:cNvCxnSpPr>
          <p:nvPr/>
        </p:nvCxnSpPr>
        <p:spPr>
          <a:xfrm>
            <a:off x="4744398" y="6546423"/>
            <a:ext cx="10482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564AC114-2B3C-42BC-9B11-03EB5A1EAC67}"/>
              </a:ext>
            </a:extLst>
          </p:cNvPr>
          <p:cNvCxnSpPr>
            <a:stCxn id="94" idx="6"/>
            <a:endCxn id="156" idx="2"/>
          </p:cNvCxnSpPr>
          <p:nvPr/>
        </p:nvCxnSpPr>
        <p:spPr>
          <a:xfrm flipV="1">
            <a:off x="4744398" y="5945742"/>
            <a:ext cx="1049889" cy="600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B81CC0EB-99FD-00AE-DBBA-5E28C5C8467C}"/>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Tree>
    <p:extLst>
      <p:ext uri="{BB962C8B-B14F-4D97-AF65-F5344CB8AC3E}">
        <p14:creationId xmlns:p14="http://schemas.microsoft.com/office/powerpoint/2010/main" val="15816570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0C9761-D9E7-726F-8DFD-D6FCBE03DB4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A6E16DEB-DE14-677A-B05A-F333389B6584}"/>
              </a:ext>
            </a:extLst>
          </p:cNvPr>
          <p:cNvGrpSpPr/>
          <p:nvPr/>
        </p:nvGrpSpPr>
        <p:grpSpPr>
          <a:xfrm>
            <a:off x="568443" y="319365"/>
            <a:ext cx="922229" cy="400110"/>
            <a:chOff x="568442" y="319364"/>
            <a:chExt cx="922229" cy="400111"/>
          </a:xfrm>
        </p:grpSpPr>
        <p:sp>
          <p:nvSpPr>
            <p:cNvPr id="55" name="文本框 23">
              <a:extLst>
                <a:ext uri="{FF2B5EF4-FFF2-40B4-BE49-F238E27FC236}">
                  <a16:creationId xmlns:a16="http://schemas.microsoft.com/office/drawing/2014/main" id="{069D0BBD-4FEB-9A44-7D41-B9A8C114435F}"/>
                </a:ext>
              </a:extLst>
            </p:cNvPr>
            <p:cNvSpPr txBox="1"/>
            <p:nvPr/>
          </p:nvSpPr>
          <p:spPr>
            <a:xfrm>
              <a:off x="665958" y="319364"/>
              <a:ext cx="8247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5982658-9F9C-8106-E0C3-B2B1EDD8C3A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橢圓 2">
            <a:extLst>
              <a:ext uri="{FF2B5EF4-FFF2-40B4-BE49-F238E27FC236}">
                <a16:creationId xmlns:a16="http://schemas.microsoft.com/office/drawing/2014/main" id="{CD037756-BED4-2621-2A0E-9EE4EC1DAAB9}"/>
              </a:ext>
            </a:extLst>
          </p:cNvPr>
          <p:cNvSpPr/>
          <p:nvPr/>
        </p:nvSpPr>
        <p:spPr>
          <a:xfrm>
            <a:off x="1050731" y="33806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Verify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橢圓 3">
            <a:extLst>
              <a:ext uri="{FF2B5EF4-FFF2-40B4-BE49-F238E27FC236}">
                <a16:creationId xmlns:a16="http://schemas.microsoft.com/office/drawing/2014/main" id="{918C99B9-1EE9-9F6D-0CF8-ED836D33A0A8}"/>
              </a:ext>
            </a:extLst>
          </p:cNvPr>
          <p:cNvSpPr/>
          <p:nvPr/>
        </p:nvSpPr>
        <p:spPr>
          <a:xfrm>
            <a:off x="3197989"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pkDecode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橢圓 5">
            <a:extLst>
              <a:ext uri="{FF2B5EF4-FFF2-40B4-BE49-F238E27FC236}">
                <a16:creationId xmlns:a16="http://schemas.microsoft.com/office/drawing/2014/main" id="{9CE11175-22D7-866A-FEDD-176CD5B63DA9}"/>
              </a:ext>
            </a:extLst>
          </p:cNvPr>
          <p:cNvSpPr/>
          <p:nvPr/>
        </p:nvSpPr>
        <p:spPr>
          <a:xfrm>
            <a:off x="3197987" y="1567116"/>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sigDecode</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7" name="橢圓 6">
            <a:extLst>
              <a:ext uri="{FF2B5EF4-FFF2-40B4-BE49-F238E27FC236}">
                <a16:creationId xmlns:a16="http://schemas.microsoft.com/office/drawing/2014/main" id="{B8AA40FF-16D4-E5D5-3162-5FFB53777E08}"/>
              </a:ext>
            </a:extLst>
          </p:cNvPr>
          <p:cNvSpPr/>
          <p:nvPr/>
        </p:nvSpPr>
        <p:spPr>
          <a:xfrm>
            <a:off x="3197988" y="2337883"/>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ExapndA</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 name="橢圓 7">
            <a:extLst>
              <a:ext uri="{FF2B5EF4-FFF2-40B4-BE49-F238E27FC236}">
                <a16:creationId xmlns:a16="http://schemas.microsoft.com/office/drawing/2014/main" id="{7E16C7FD-4BE6-922F-5D5F-16477D8BF10D}"/>
              </a:ext>
            </a:extLst>
          </p:cNvPr>
          <p:cNvSpPr/>
          <p:nvPr/>
        </p:nvSpPr>
        <p:spPr>
          <a:xfrm>
            <a:off x="3197986" y="3108649"/>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9" name="橢圓 8">
            <a:extLst>
              <a:ext uri="{FF2B5EF4-FFF2-40B4-BE49-F238E27FC236}">
                <a16:creationId xmlns:a16="http://schemas.microsoft.com/office/drawing/2014/main" id="{ACD2E911-7976-AA3F-3045-3CE50A344BD8}"/>
              </a:ext>
            </a:extLst>
          </p:cNvPr>
          <p:cNvSpPr/>
          <p:nvPr/>
        </p:nvSpPr>
        <p:spPr>
          <a:xfrm>
            <a:off x="3197987" y="387941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SimpleIn</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Ball</a:t>
            </a:r>
          </a:p>
        </p:txBody>
      </p:sp>
      <p:sp>
        <p:nvSpPr>
          <p:cNvPr id="14" name="橢圓 13">
            <a:extLst>
              <a:ext uri="{FF2B5EF4-FFF2-40B4-BE49-F238E27FC236}">
                <a16:creationId xmlns:a16="http://schemas.microsoft.com/office/drawing/2014/main" id="{B5DFAFBC-23F1-95D6-5E21-40A1B16EA6CB}"/>
              </a:ext>
            </a:extLst>
          </p:cNvPr>
          <p:cNvSpPr/>
          <p:nvPr/>
        </p:nvSpPr>
        <p:spPr>
          <a:xfrm>
            <a:off x="3197987"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5" name="橢圓 14">
            <a:extLst>
              <a:ext uri="{FF2B5EF4-FFF2-40B4-BE49-F238E27FC236}">
                <a16:creationId xmlns:a16="http://schemas.microsoft.com/office/drawing/2014/main" id="{9BE5563F-40FA-7113-B45E-3CEC63A725F1}"/>
              </a:ext>
            </a:extLst>
          </p:cNvPr>
          <p:cNvSpPr/>
          <p:nvPr/>
        </p:nvSpPr>
        <p:spPr>
          <a:xfrm>
            <a:off x="5323973" y="796350"/>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BitUnpack</a:t>
            </a:r>
            <a:endParaRPr lang="en-US" altLang="zh-TW" sz="1200" dirty="0">
              <a:solidFill>
                <a:schemeClr val="tx1"/>
              </a:solidFill>
              <a:latin typeface="Times New Roman" panose="02020603050405020304" pitchFamily="18" charset="0"/>
              <a:cs typeface="Times New Roman" panose="02020603050405020304" pitchFamily="18" charset="0"/>
            </a:endParaRPr>
          </a:p>
        </p:txBody>
      </p:sp>
      <p:sp>
        <p:nvSpPr>
          <p:cNvPr id="16" name="橢圓 15">
            <a:extLst>
              <a:ext uri="{FF2B5EF4-FFF2-40B4-BE49-F238E27FC236}">
                <a16:creationId xmlns:a16="http://schemas.microsoft.com/office/drawing/2014/main" id="{F5132B46-3586-6EE8-D3E0-B3CAAB68B7DD}"/>
              </a:ext>
            </a:extLst>
          </p:cNvPr>
          <p:cNvSpPr/>
          <p:nvPr/>
        </p:nvSpPr>
        <p:spPr>
          <a:xfrm>
            <a:off x="5302703" y="623704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 name="橢圓 16">
            <a:extLst>
              <a:ext uri="{FF2B5EF4-FFF2-40B4-BE49-F238E27FC236}">
                <a16:creationId xmlns:a16="http://schemas.microsoft.com/office/drawing/2014/main" id="{3A3D79E4-06D1-1013-B711-C1F05694DC8D}"/>
              </a:ext>
            </a:extLst>
          </p:cNvPr>
          <p:cNvSpPr/>
          <p:nvPr/>
        </p:nvSpPr>
        <p:spPr>
          <a:xfrm>
            <a:off x="5302705" y="156711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HintBit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Unpacked</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8" name="橢圓 17">
            <a:extLst>
              <a:ext uri="{FF2B5EF4-FFF2-40B4-BE49-F238E27FC236}">
                <a16:creationId xmlns:a16="http://schemas.microsoft.com/office/drawing/2014/main" id="{759F6A86-B70E-E54E-EEFF-000CAD89B1C8}"/>
              </a:ext>
            </a:extLst>
          </p:cNvPr>
          <p:cNvSpPr/>
          <p:nvPr/>
        </p:nvSpPr>
        <p:spPr>
          <a:xfrm>
            <a:off x="3197986" y="4650181"/>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NTT/INTT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2" name="橢圓 21">
            <a:extLst>
              <a:ext uri="{FF2B5EF4-FFF2-40B4-BE49-F238E27FC236}">
                <a16:creationId xmlns:a16="http://schemas.microsoft.com/office/drawing/2014/main" id="{E5221EDD-E02B-3B9B-325B-730B3F7231B0}"/>
              </a:ext>
            </a:extLst>
          </p:cNvPr>
          <p:cNvSpPr/>
          <p:nvPr/>
        </p:nvSpPr>
        <p:spPr>
          <a:xfrm>
            <a:off x="5323974" y="5420947"/>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Decomposer</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5" name="直線接點 24">
            <a:extLst>
              <a:ext uri="{FF2B5EF4-FFF2-40B4-BE49-F238E27FC236}">
                <a16:creationId xmlns:a16="http://schemas.microsoft.com/office/drawing/2014/main" id="{979D3AFA-C7E2-045C-AA53-3FB0670C92B1}"/>
              </a:ext>
            </a:extLst>
          </p:cNvPr>
          <p:cNvCxnSpPr>
            <a:cxnSpLocks/>
            <a:stCxn id="3" idx="6"/>
            <a:endCxn id="4" idx="2"/>
          </p:cNvCxnSpPr>
          <p:nvPr/>
        </p:nvCxnSpPr>
        <p:spPr>
          <a:xfrm flipV="1">
            <a:off x="2482234" y="1068386"/>
            <a:ext cx="715755" cy="2584333"/>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C524F615-4245-FE1D-77BA-B575DC12238F}"/>
              </a:ext>
            </a:extLst>
          </p:cNvPr>
          <p:cNvCxnSpPr>
            <a:cxnSpLocks/>
            <a:stCxn id="3" idx="6"/>
            <a:endCxn id="6" idx="2"/>
          </p:cNvCxnSpPr>
          <p:nvPr/>
        </p:nvCxnSpPr>
        <p:spPr>
          <a:xfrm flipV="1">
            <a:off x="2482234" y="1839152"/>
            <a:ext cx="715753" cy="1813567"/>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2BB2BDD8-414C-99F2-99A2-ADA711CBE7ED}"/>
              </a:ext>
            </a:extLst>
          </p:cNvPr>
          <p:cNvCxnSpPr>
            <a:cxnSpLocks/>
            <a:stCxn id="3" idx="6"/>
          </p:cNvCxnSpPr>
          <p:nvPr/>
        </p:nvCxnSpPr>
        <p:spPr>
          <a:xfrm>
            <a:off x="2482234" y="3652719"/>
            <a:ext cx="694484" cy="49873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EF386281-F9B7-EE92-7052-C14A40D655F3}"/>
              </a:ext>
            </a:extLst>
          </p:cNvPr>
          <p:cNvCxnSpPr>
            <a:cxnSpLocks/>
            <a:stCxn id="3" idx="6"/>
            <a:endCxn id="8" idx="2"/>
          </p:cNvCxnSpPr>
          <p:nvPr/>
        </p:nvCxnSpPr>
        <p:spPr>
          <a:xfrm flipV="1">
            <a:off x="2482234" y="3380685"/>
            <a:ext cx="715752" cy="27203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B723D3C2-F593-5DE4-FAFC-25E488208BED}"/>
              </a:ext>
            </a:extLst>
          </p:cNvPr>
          <p:cNvCxnSpPr>
            <a:cxnSpLocks/>
            <a:stCxn id="3" idx="6"/>
            <a:endCxn id="18" idx="2"/>
          </p:cNvCxnSpPr>
          <p:nvPr/>
        </p:nvCxnSpPr>
        <p:spPr>
          <a:xfrm>
            <a:off x="2482234" y="3652719"/>
            <a:ext cx="715752" cy="1269498"/>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75C7065A-E7CF-D5A0-98E6-4BAADA0A6567}"/>
              </a:ext>
            </a:extLst>
          </p:cNvPr>
          <p:cNvCxnSpPr>
            <a:cxnSpLocks/>
            <a:stCxn id="3" idx="6"/>
            <a:endCxn id="14" idx="2"/>
          </p:cNvCxnSpPr>
          <p:nvPr/>
        </p:nvCxnSpPr>
        <p:spPr>
          <a:xfrm>
            <a:off x="2482234" y="3652719"/>
            <a:ext cx="715753" cy="204026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C8C1D585-656D-DC02-7FF2-D90A08CD8F5A}"/>
              </a:ext>
            </a:extLst>
          </p:cNvPr>
          <p:cNvCxnSpPr>
            <a:cxnSpLocks/>
            <a:stCxn id="6" idx="6"/>
            <a:endCxn id="15" idx="2"/>
          </p:cNvCxnSpPr>
          <p:nvPr/>
        </p:nvCxnSpPr>
        <p:spPr>
          <a:xfrm flipV="1">
            <a:off x="4629490" y="1068386"/>
            <a:ext cx="694483" cy="770766"/>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F24D9884-FB96-BD5F-4E49-B0BBD1672832}"/>
              </a:ext>
            </a:extLst>
          </p:cNvPr>
          <p:cNvCxnSpPr>
            <a:cxnSpLocks/>
            <a:stCxn id="6" idx="6"/>
            <a:endCxn id="17" idx="2"/>
          </p:cNvCxnSpPr>
          <p:nvPr/>
        </p:nvCxnSpPr>
        <p:spPr>
          <a:xfrm flipV="1">
            <a:off x="4629490" y="1839150"/>
            <a:ext cx="673215" cy="2"/>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1FD7839B-5420-8B85-CE8D-4D1D9D611A1D}"/>
              </a:ext>
            </a:extLst>
          </p:cNvPr>
          <p:cNvCxnSpPr>
            <a:stCxn id="14" idx="6"/>
            <a:endCxn id="22" idx="2"/>
          </p:cNvCxnSpPr>
          <p:nvPr/>
        </p:nvCxnSpPr>
        <p:spPr>
          <a:xfrm>
            <a:off x="4629490" y="5692983"/>
            <a:ext cx="694484"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直線單箭頭接點 58">
            <a:extLst>
              <a:ext uri="{FF2B5EF4-FFF2-40B4-BE49-F238E27FC236}">
                <a16:creationId xmlns:a16="http://schemas.microsoft.com/office/drawing/2014/main" id="{3BE72B06-4FFA-7268-4E53-029C4A38F7B2}"/>
              </a:ext>
            </a:extLst>
          </p:cNvPr>
          <p:cNvCxnSpPr>
            <a:cxnSpLocks/>
            <a:stCxn id="3" idx="6"/>
            <a:endCxn id="7" idx="2"/>
          </p:cNvCxnSpPr>
          <p:nvPr/>
        </p:nvCxnSpPr>
        <p:spPr>
          <a:xfrm flipV="1">
            <a:off x="2482234" y="2609919"/>
            <a:ext cx="715754" cy="1042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橢圓 4">
            <a:extLst>
              <a:ext uri="{FF2B5EF4-FFF2-40B4-BE49-F238E27FC236}">
                <a16:creationId xmlns:a16="http://schemas.microsoft.com/office/drawing/2014/main" id="{12FA2179-14EF-4E14-11E2-EAF288620B85}"/>
              </a:ext>
            </a:extLst>
          </p:cNvPr>
          <p:cNvSpPr/>
          <p:nvPr/>
        </p:nvSpPr>
        <p:spPr>
          <a:xfrm>
            <a:off x="5302704" y="19805"/>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SimpleBit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Unpack</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4" name="直線單箭頭接點 23">
            <a:extLst>
              <a:ext uri="{FF2B5EF4-FFF2-40B4-BE49-F238E27FC236}">
                <a16:creationId xmlns:a16="http://schemas.microsoft.com/office/drawing/2014/main" id="{6D9BD203-1452-F28D-632E-2ABFE8A15C81}"/>
              </a:ext>
            </a:extLst>
          </p:cNvPr>
          <p:cNvCxnSpPr>
            <a:stCxn id="4" idx="6"/>
            <a:endCxn id="5" idx="2"/>
          </p:cNvCxnSpPr>
          <p:nvPr/>
        </p:nvCxnSpPr>
        <p:spPr>
          <a:xfrm flipV="1">
            <a:off x="4629492" y="291841"/>
            <a:ext cx="673212" cy="776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橢圓 27">
            <a:extLst>
              <a:ext uri="{FF2B5EF4-FFF2-40B4-BE49-F238E27FC236}">
                <a16:creationId xmlns:a16="http://schemas.microsoft.com/office/drawing/2014/main" id="{BE228491-3B72-7142-171B-618C36D2BC6F}"/>
              </a:ext>
            </a:extLst>
          </p:cNvPr>
          <p:cNvSpPr/>
          <p:nvPr/>
        </p:nvSpPr>
        <p:spPr>
          <a:xfrm>
            <a:off x="3197981" y="6237054"/>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UseHint</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75" name="直線單箭頭接點 74">
            <a:extLst>
              <a:ext uri="{FF2B5EF4-FFF2-40B4-BE49-F238E27FC236}">
                <a16:creationId xmlns:a16="http://schemas.microsoft.com/office/drawing/2014/main" id="{C905BBD3-E5C3-AA9A-A22E-F373DDA3F18A}"/>
              </a:ext>
            </a:extLst>
          </p:cNvPr>
          <p:cNvCxnSpPr>
            <a:stCxn id="3" idx="6"/>
            <a:endCxn id="28" idx="2"/>
          </p:cNvCxnSpPr>
          <p:nvPr/>
        </p:nvCxnSpPr>
        <p:spPr>
          <a:xfrm>
            <a:off x="2482234" y="3652719"/>
            <a:ext cx="715747" cy="285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橢圓 83">
            <a:extLst>
              <a:ext uri="{FF2B5EF4-FFF2-40B4-BE49-F238E27FC236}">
                <a16:creationId xmlns:a16="http://schemas.microsoft.com/office/drawing/2014/main" id="{EC8E5638-BCBD-18BD-93DC-19748F27AEBB}"/>
              </a:ext>
            </a:extLst>
          </p:cNvPr>
          <p:cNvSpPr/>
          <p:nvPr/>
        </p:nvSpPr>
        <p:spPr>
          <a:xfrm>
            <a:off x="7407422" y="2337878"/>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CoeffFrom</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err="1">
                <a:solidFill>
                  <a:schemeClr val="tx1"/>
                </a:solidFill>
                <a:latin typeface="Times New Roman" panose="02020603050405020304" pitchFamily="18" charset="0"/>
                <a:cs typeface="Times New Roman" panose="02020603050405020304" pitchFamily="18" charset="0"/>
              </a:rPr>
              <a:t>ThreeBytes</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5" name="橢圓 84">
            <a:extLst>
              <a:ext uri="{FF2B5EF4-FFF2-40B4-BE49-F238E27FC236}">
                <a16:creationId xmlns:a16="http://schemas.microsoft.com/office/drawing/2014/main" id="{B3073EF4-3628-6FE3-48C7-9A8A35B22095}"/>
              </a:ext>
            </a:extLst>
          </p:cNvPr>
          <p:cNvSpPr/>
          <p:nvPr/>
        </p:nvSpPr>
        <p:spPr>
          <a:xfrm>
            <a:off x="5323974" y="2337879"/>
            <a:ext cx="1431503" cy="54407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err="1">
                <a:solidFill>
                  <a:schemeClr val="tx1"/>
                </a:solidFill>
                <a:latin typeface="Times New Roman" panose="02020603050405020304" pitchFamily="18" charset="0"/>
                <a:cs typeface="Times New Roman" panose="02020603050405020304" pitchFamily="18" charset="0"/>
              </a:rPr>
              <a:t>RejNTT</a:t>
            </a:r>
            <a:endParaRPr lang="en-US" altLang="zh-TW" sz="1200" dirty="0">
              <a:solidFill>
                <a:schemeClr val="tx1"/>
              </a:solidFill>
              <a:latin typeface="Times New Roman" panose="02020603050405020304" pitchFamily="18" charset="0"/>
              <a:cs typeface="Times New Roman" panose="02020603050405020304" pitchFamily="18" charset="0"/>
            </a:endParaRPr>
          </a:p>
          <a:p>
            <a:pPr algn="ctr"/>
            <a:r>
              <a:rPr lang="en-US" altLang="zh-TW" sz="1200" dirty="0">
                <a:solidFill>
                  <a:schemeClr val="tx1"/>
                </a:solidFill>
                <a:latin typeface="Times New Roman" panose="02020603050405020304" pitchFamily="18" charset="0"/>
                <a:cs typeface="Times New Roman" panose="02020603050405020304" pitchFamily="18" charset="0"/>
              </a:rPr>
              <a:t>Poly</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86" name="橢圓 85">
            <a:extLst>
              <a:ext uri="{FF2B5EF4-FFF2-40B4-BE49-F238E27FC236}">
                <a16:creationId xmlns:a16="http://schemas.microsoft.com/office/drawing/2014/main" id="{EF02F585-24B4-653F-E70A-9684992A273A}"/>
              </a:ext>
            </a:extLst>
          </p:cNvPr>
          <p:cNvSpPr/>
          <p:nvPr/>
        </p:nvSpPr>
        <p:spPr>
          <a:xfrm>
            <a:off x="7407423" y="1550224"/>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G</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87" name="直線接點 86">
            <a:extLst>
              <a:ext uri="{FF2B5EF4-FFF2-40B4-BE49-F238E27FC236}">
                <a16:creationId xmlns:a16="http://schemas.microsoft.com/office/drawing/2014/main" id="{94C3F6BA-0288-F76D-B746-7BF6244AB75C}"/>
              </a:ext>
            </a:extLst>
          </p:cNvPr>
          <p:cNvCxnSpPr>
            <a:cxnSpLocks/>
            <a:stCxn id="7" idx="6"/>
            <a:endCxn id="85" idx="2"/>
          </p:cNvCxnSpPr>
          <p:nvPr/>
        </p:nvCxnSpPr>
        <p:spPr>
          <a:xfrm flipV="1">
            <a:off x="4629491" y="2609915"/>
            <a:ext cx="694483" cy="4"/>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a16="http://schemas.microsoft.com/office/drawing/2014/main" id="{4E73AC64-013E-33BA-C94D-C0F16D819FC3}"/>
              </a:ext>
            </a:extLst>
          </p:cNvPr>
          <p:cNvCxnSpPr>
            <a:stCxn id="85" idx="6"/>
            <a:endCxn id="86" idx="2"/>
          </p:cNvCxnSpPr>
          <p:nvPr/>
        </p:nvCxnSpPr>
        <p:spPr>
          <a:xfrm flipV="1">
            <a:off x="6755477" y="1822260"/>
            <a:ext cx="651946" cy="787655"/>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直線接點 88">
            <a:extLst>
              <a:ext uri="{FF2B5EF4-FFF2-40B4-BE49-F238E27FC236}">
                <a16:creationId xmlns:a16="http://schemas.microsoft.com/office/drawing/2014/main" id="{4481CA7A-1160-5BE0-9A1B-4D1324855117}"/>
              </a:ext>
            </a:extLst>
          </p:cNvPr>
          <p:cNvCxnSpPr>
            <a:stCxn id="85" idx="6"/>
            <a:endCxn id="84" idx="2"/>
          </p:cNvCxnSpPr>
          <p:nvPr/>
        </p:nvCxnSpPr>
        <p:spPr>
          <a:xfrm flipV="1">
            <a:off x="6755477" y="2609914"/>
            <a:ext cx="651945" cy="1"/>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橢圓 100">
            <a:extLst>
              <a:ext uri="{FF2B5EF4-FFF2-40B4-BE49-F238E27FC236}">
                <a16:creationId xmlns:a16="http://schemas.microsoft.com/office/drawing/2014/main" id="{9B313E5A-1B56-0B36-177B-85564B464888}"/>
              </a:ext>
            </a:extLst>
          </p:cNvPr>
          <p:cNvSpPr/>
          <p:nvPr/>
        </p:nvSpPr>
        <p:spPr>
          <a:xfrm>
            <a:off x="5323973" y="3879408"/>
            <a:ext cx="1431503" cy="544071"/>
          </a:xfrm>
          <a:prstGeom prst="ellipse">
            <a:avLst/>
          </a:prstGeom>
          <a:solidFill>
            <a:srgbClr val="FFFF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H</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03" name="直線單箭頭接點 102">
            <a:extLst>
              <a:ext uri="{FF2B5EF4-FFF2-40B4-BE49-F238E27FC236}">
                <a16:creationId xmlns:a16="http://schemas.microsoft.com/office/drawing/2014/main" id="{5C192628-8251-66B0-1DDF-F2F268FB85DE}"/>
              </a:ext>
            </a:extLst>
          </p:cNvPr>
          <p:cNvCxnSpPr>
            <a:stCxn id="9" idx="6"/>
            <a:endCxn id="101" idx="2"/>
          </p:cNvCxnSpPr>
          <p:nvPr/>
        </p:nvCxnSpPr>
        <p:spPr>
          <a:xfrm flipV="1">
            <a:off x="4629490" y="4151444"/>
            <a:ext cx="694483" cy="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直線單箭頭接點 104">
            <a:extLst>
              <a:ext uri="{FF2B5EF4-FFF2-40B4-BE49-F238E27FC236}">
                <a16:creationId xmlns:a16="http://schemas.microsoft.com/office/drawing/2014/main" id="{27540B68-94F8-15CA-838D-7E53B180C649}"/>
              </a:ext>
            </a:extLst>
          </p:cNvPr>
          <p:cNvCxnSpPr>
            <a:stCxn id="28" idx="6"/>
            <a:endCxn id="16" idx="2"/>
          </p:cNvCxnSpPr>
          <p:nvPr/>
        </p:nvCxnSpPr>
        <p:spPr>
          <a:xfrm flipV="1">
            <a:off x="4629484" y="6509081"/>
            <a:ext cx="673219" cy="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D282DBBC-4ACE-16A6-B09C-884F666AF903}"/>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Tree>
    <p:extLst>
      <p:ext uri="{BB962C8B-B14F-4D97-AF65-F5344CB8AC3E}">
        <p14:creationId xmlns:p14="http://schemas.microsoft.com/office/powerpoint/2010/main" val="18683733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EB03B3C-0618-62D4-C4B0-E3A964D9A54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09D87EB-4F08-7711-3424-351408D0F1EA}"/>
              </a:ext>
            </a:extLst>
          </p:cNvPr>
          <p:cNvGrpSpPr/>
          <p:nvPr/>
        </p:nvGrpSpPr>
        <p:grpSpPr>
          <a:xfrm>
            <a:off x="568443" y="319365"/>
            <a:ext cx="1874221" cy="400110"/>
            <a:chOff x="568442" y="319364"/>
            <a:chExt cx="1874221" cy="400111"/>
          </a:xfrm>
        </p:grpSpPr>
        <p:sp>
          <p:nvSpPr>
            <p:cNvPr id="55" name="文本框 23">
              <a:extLst>
                <a:ext uri="{FF2B5EF4-FFF2-40B4-BE49-F238E27FC236}">
                  <a16:creationId xmlns:a16="http://schemas.microsoft.com/office/drawing/2014/main" id="{E1EAB3A3-8CA1-3E9C-EC36-2B0692A6D410}"/>
                </a:ext>
              </a:extLst>
            </p:cNvPr>
            <p:cNvSpPr txBox="1"/>
            <p:nvPr/>
          </p:nvSpPr>
          <p:spPr>
            <a:xfrm>
              <a:off x="665958" y="319364"/>
              <a:ext cx="177670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876FE4-2646-76CC-A022-8AD26052B0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EFE179B3-0A28-B76B-2C45-D6666C2F75A5}"/>
              </a:ext>
            </a:extLst>
          </p:cNvPr>
          <p:cNvGraphicFramePr>
            <a:graphicFrameLocks noGrp="1"/>
          </p:cNvGraphicFramePr>
          <p:nvPr>
            <p:extLst>
              <p:ext uri="{D42A27DB-BD31-4B8C-83A1-F6EECF244321}">
                <p14:modId xmlns:p14="http://schemas.microsoft.com/office/powerpoint/2010/main" val="418070169"/>
              </p:ext>
            </p:extLst>
          </p:nvPr>
        </p:nvGraphicFramePr>
        <p:xfrm>
          <a:off x="961858" y="802913"/>
          <a:ext cx="10268283" cy="5666664"/>
        </p:xfrm>
        <a:graphic>
          <a:graphicData uri="http://schemas.openxmlformats.org/drawingml/2006/table">
            <a:tbl>
              <a:tblPr firstRow="1" bandRow="1">
                <a:tableStyleId>{5C22544A-7EE6-4342-B048-85BDC9FD1C3A}</a:tableStyleId>
              </a:tblPr>
              <a:tblGrid>
                <a:gridCol w="1872489">
                  <a:extLst>
                    <a:ext uri="{9D8B030D-6E8A-4147-A177-3AD203B41FA5}">
                      <a16:colId xmlns:a16="http://schemas.microsoft.com/office/drawing/2014/main" val="119686947"/>
                    </a:ext>
                  </a:extLst>
                </a:gridCol>
                <a:gridCol w="3785803">
                  <a:extLst>
                    <a:ext uri="{9D8B030D-6E8A-4147-A177-3AD203B41FA5}">
                      <a16:colId xmlns:a16="http://schemas.microsoft.com/office/drawing/2014/main" val="2984835858"/>
                    </a:ext>
                  </a:extLst>
                </a:gridCol>
                <a:gridCol w="2462202">
                  <a:extLst>
                    <a:ext uri="{9D8B030D-6E8A-4147-A177-3AD203B41FA5}">
                      <a16:colId xmlns:a16="http://schemas.microsoft.com/office/drawing/2014/main" val="3288777230"/>
                    </a:ext>
                  </a:extLst>
                </a:gridCol>
                <a:gridCol w="2147789">
                  <a:extLst>
                    <a:ext uri="{9D8B030D-6E8A-4147-A177-3AD203B41FA5}">
                      <a16:colId xmlns:a16="http://schemas.microsoft.com/office/drawing/2014/main" val="2851598383"/>
                    </a:ext>
                  </a:extLst>
                </a:gridCol>
              </a:tblGrid>
              <a:tr h="5100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algorithm</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363396">
                <a:tc rowSpan="4">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+ 2)*8 = 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128*8 = 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63396">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 * 8 = 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rPr>
                        <a:t>481 * 8 =3848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63396">
                <a:tc rowSpan="6">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0466304"/>
                  </a:ext>
                </a:extLst>
              </a:tr>
              <a:tr h="363396">
                <a:tc vMerge="1">
                  <a:txBody>
                    <a:bodyPr/>
                    <a:lstStyle/>
                    <a:p>
                      <a:endParaRPr dirty="0"/>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+ 32 + 64) *8 = 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63396">
                <a:tc vMerge="1">
                  <a:txBody>
                    <a:bodyPr/>
                    <a:lstStyle/>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 = 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32 * 18 * 8 = 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+ 768)*8 = 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63396">
                <a:tc rowSpan="4">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Verify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34*8 = 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rPr>
                        <a:t>894*8 = 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335679"/>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1312 * 8 = 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003622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+ 283)*8 = 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64 * 8 =512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447960"/>
                  </a:ext>
                </a:extLst>
              </a:tr>
              <a:tr h="363396">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128 / 4 * 8 =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221 * 8 = 1768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3059682"/>
                  </a:ext>
                </a:extLst>
              </a:tr>
            </a:tbl>
          </a:graphicData>
        </a:graphic>
      </p:graphicFrame>
      <p:sp>
        <p:nvSpPr>
          <p:cNvPr id="2" name="投影片編號版面配置區 1">
            <a:extLst>
              <a:ext uri="{FF2B5EF4-FFF2-40B4-BE49-F238E27FC236}">
                <a16:creationId xmlns:a16="http://schemas.microsoft.com/office/drawing/2014/main" id="{BDCBE1D3-79B2-3A23-9E16-882BEB0D5139}"/>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Tree>
    <p:extLst>
      <p:ext uri="{BB962C8B-B14F-4D97-AF65-F5344CB8AC3E}">
        <p14:creationId xmlns:p14="http://schemas.microsoft.com/office/powerpoint/2010/main" val="36012864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833B6A4-8BFC-6010-1DBE-4636CB8545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93D4FC5-D6D2-8A3B-AF20-9F3158159DFF}"/>
              </a:ext>
            </a:extLst>
          </p:cNvPr>
          <p:cNvGrpSpPr/>
          <p:nvPr/>
        </p:nvGrpSpPr>
        <p:grpSpPr>
          <a:xfrm>
            <a:off x="568443" y="319365"/>
            <a:ext cx="2192000" cy="461665"/>
            <a:chOff x="568442" y="319364"/>
            <a:chExt cx="2192000" cy="461666"/>
          </a:xfrm>
        </p:grpSpPr>
        <p:sp>
          <p:nvSpPr>
            <p:cNvPr id="55" name="文本框 23">
              <a:extLst>
                <a:ext uri="{FF2B5EF4-FFF2-40B4-BE49-F238E27FC236}">
                  <a16:creationId xmlns:a16="http://schemas.microsoft.com/office/drawing/2014/main" id="{D6A4BFB0-40F6-CDF1-6A51-E163D26F287E}"/>
                </a:ext>
              </a:extLst>
            </p:cNvPr>
            <p:cNvSpPr txBox="1"/>
            <p:nvPr/>
          </p:nvSpPr>
          <p:spPr>
            <a:xfrm>
              <a:off x="665958" y="319364"/>
              <a:ext cx="2094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a:t>
              </a:r>
            </a:p>
          </p:txBody>
        </p:sp>
        <p:sp>
          <p:nvSpPr>
            <p:cNvPr id="56" name="等腰三角形 55">
              <a:extLst>
                <a:ext uri="{FF2B5EF4-FFF2-40B4-BE49-F238E27FC236}">
                  <a16:creationId xmlns:a16="http://schemas.microsoft.com/office/drawing/2014/main" id="{ACBA4D0C-20C4-8AAA-9602-2B3AC60FC3C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815099"/>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579120">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is_last cycle</a:t>
                          </a:r>
                          <a:b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b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/64</m:t>
                                    </m:r>
                                  </m:e>
                                </m:d>
                                <m:r>
                                  <a:rPr lang="en-US" altLang="zh-TW" sz="12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byte_num</a:t>
                          </a:r>
                          <a14:m>
                            <m:oMath xmlns:m="http://schemas.openxmlformats.org/officeDocument/2006/math">
                              <m:f>
                                <m:fPr>
                                  <m:ctrlPr>
                                    <a:rPr lang="en-US" altLang="zh-TW" sz="16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Input</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Size</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m:rPr>
                                      <m:sty m:val="p"/>
                                    </m:rP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mod</m:t>
                                  </m:r>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64</m:t>
                                  </m:r>
                                  <m:r>
                                    <m:rPr>
                                      <m:nor/>
                                    </m:rPr>
                                    <a:rPr lang="zh-TW" altLang="en-US"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m:t> </m:t>
                                  </m:r>
                                </m:num>
                                <m:den>
                                  <m:r>
                                    <a:rPr lang="en-US" altLang="zh-TW" sz="1600" b="0" i="0"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8</m:t>
                                  </m:r>
                                </m:den>
                              </m:f>
                            </m:oMath>
                          </a14:m>
                          <a:endPar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 time</a:t>
                          </a:r>
                        </a:p>
                        <a:p>
                          <a:pPr algn="ctr"/>
                          <a14:m>
                            <m:oMathPara xmlns:m="http://schemas.openxmlformats.org/officeDocument/2006/math">
                              <m:oMathParaPr>
                                <m:jc m:val="centerGroup"/>
                              </m:oMathParaPr>
                              <m:oMath xmlns:m="http://schemas.openxmlformats.org/officeDocument/2006/math">
                                <m:d>
                                  <m:dPr>
                                    <m:begChr m:val="⌈"/>
                                    <m:endChr m:val="⌉"/>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dPr>
                                  <m:e>
                                    <m:f>
                                      <m:fPr>
                                        <m:ctrlP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ctrlPr>
                                      </m:fPr>
                                      <m:num>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𝑂𝑢𝑡𝑝𝑢𝑡</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𝑆𝑖𝑧𝑒</m:t>
                                        </m:r>
                                      </m:num>
                                      <m:den>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𝑚𝑜𝑑𝑒</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𝑠𝑖𝑧𝑒</m:t>
                                        </m:r>
                                      </m:den>
                                    </m:f>
                                  </m:e>
                                </m:d>
                                <m:r>
                                  <a:rPr lang="en-US" altLang="zh-TW" sz="1200" b="0" i="1" baseline="0" smtClean="0">
                                    <a:solidFill>
                                      <a:schemeClr val="tx1"/>
                                    </a:solidFill>
                                    <a:latin typeface="Cambria Math" panose="02040503050406030204" pitchFamily="18" charset="0"/>
                                    <a:ea typeface="微軟正黑體" panose="020B0604030504040204" pitchFamily="34" charset="-120"/>
                                    <a:cs typeface="Times New Roman" panose="02020603050405020304" pitchFamily="18" charset="0"/>
                                  </a:rPr>
                                  <m:t>−1</m:t>
                                </m:r>
                              </m:oMath>
                            </m:oMathPara>
                          </a14:m>
                          <a:endParaRPr lang="en-US" altLang="zh-TW" sz="1200" b="0" i="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Choice>
        <mc:Fallback xmlns="">
          <p:graphicFrame>
            <p:nvGraphicFramePr>
              <p:cNvPr id="4" name="表格 3">
                <a:extLst>
                  <a:ext uri="{FF2B5EF4-FFF2-40B4-BE49-F238E27FC236}">
                    <a16:creationId xmlns:a16="http://schemas.microsoft.com/office/drawing/2014/main" id="{D5D4F9A4-6990-B6F1-9647-0AD0C9C4BA84}"/>
                  </a:ext>
                </a:extLst>
              </p:cNvPr>
              <p:cNvGraphicFramePr>
                <a:graphicFrameLocks noGrp="1"/>
              </p:cNvGraphicFramePr>
              <p:nvPr>
                <p:extLst>
                  <p:ext uri="{D42A27DB-BD31-4B8C-83A1-F6EECF244321}">
                    <p14:modId xmlns:p14="http://schemas.microsoft.com/office/powerpoint/2010/main" val="2007574394"/>
                  </p:ext>
                </p:extLst>
              </p:nvPr>
            </p:nvGraphicFramePr>
            <p:xfrm>
              <a:off x="568442" y="840643"/>
              <a:ext cx="11198384" cy="5766268"/>
            </p:xfrm>
            <a:graphic>
              <a:graphicData uri="http://schemas.openxmlformats.org/drawingml/2006/table">
                <a:tbl>
                  <a:tblPr firstRow="1" bandRow="1">
                    <a:tableStyleId>{5C22544A-7EE6-4342-B048-85BDC9FD1C3A}</a:tableStyleId>
                  </a:tblPr>
                  <a:tblGrid>
                    <a:gridCol w="1961491">
                      <a:extLst>
                        <a:ext uri="{9D8B030D-6E8A-4147-A177-3AD203B41FA5}">
                          <a16:colId xmlns:a16="http://schemas.microsoft.com/office/drawing/2014/main" val="3145363978"/>
                        </a:ext>
                      </a:extLst>
                    </a:gridCol>
                    <a:gridCol w="1351848">
                      <a:extLst>
                        <a:ext uri="{9D8B030D-6E8A-4147-A177-3AD203B41FA5}">
                          <a16:colId xmlns:a16="http://schemas.microsoft.com/office/drawing/2014/main" val="3288777230"/>
                        </a:ext>
                      </a:extLst>
                    </a:gridCol>
                    <a:gridCol w="1577009">
                      <a:extLst>
                        <a:ext uri="{9D8B030D-6E8A-4147-A177-3AD203B41FA5}">
                          <a16:colId xmlns:a16="http://schemas.microsoft.com/office/drawing/2014/main" val="2851598383"/>
                        </a:ext>
                      </a:extLst>
                    </a:gridCol>
                    <a:gridCol w="1577009">
                      <a:extLst>
                        <a:ext uri="{9D8B030D-6E8A-4147-A177-3AD203B41FA5}">
                          <a16:colId xmlns:a16="http://schemas.microsoft.com/office/drawing/2014/main" val="3392649446"/>
                        </a:ext>
                      </a:extLst>
                    </a:gridCol>
                    <a:gridCol w="1577009">
                      <a:extLst>
                        <a:ext uri="{9D8B030D-6E8A-4147-A177-3AD203B41FA5}">
                          <a16:colId xmlns:a16="http://schemas.microsoft.com/office/drawing/2014/main" val="655681671"/>
                        </a:ext>
                      </a:extLst>
                    </a:gridCol>
                    <a:gridCol w="1577009">
                      <a:extLst>
                        <a:ext uri="{9D8B030D-6E8A-4147-A177-3AD203B41FA5}">
                          <a16:colId xmlns:a16="http://schemas.microsoft.com/office/drawing/2014/main" val="4247082408"/>
                        </a:ext>
                      </a:extLst>
                    </a:gridCol>
                    <a:gridCol w="1577009">
                      <a:extLst>
                        <a:ext uri="{9D8B030D-6E8A-4147-A177-3AD203B41FA5}">
                          <a16:colId xmlns:a16="http://schemas.microsoft.com/office/drawing/2014/main" val="2726845353"/>
                        </a:ext>
                      </a:extLst>
                    </a:gridCol>
                  </a:tblGrid>
                  <a:tr h="693357">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Input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410039" t="-1754" r="-2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510039" t="-1754" r="-100386" b="-734211"/>
                          </a:stretch>
                        </a:blipFill>
                      </a:tcPr>
                    </a:tc>
                    <a:tc>
                      <a:txBody>
                        <a:bodyPr/>
                        <a:lstStyle/>
                        <a:p>
                          <a:endParaRPr lang="zh-TW"/>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blipFill>
                          <a:blip r:embed="rId3"/>
                          <a:stretch>
                            <a:fillRect l="-610039" t="-1754" r="-386" b="-734211"/>
                          </a:stretch>
                        </a:blipFill>
                      </a:tcPr>
                    </a:tc>
                    <a:extLst>
                      <a:ext uri="{0D108BD9-81ED-4DB2-BD59-A6C34878D82A}">
                        <a16:rowId xmlns:a16="http://schemas.microsoft.com/office/drawing/2014/main" val="3028677840"/>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H_SeedGen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1024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sym typeface="Wingdings" panose="05000000000000000000" pitchFamily="2" charset="2"/>
                            </a:rPr>
                            <a:t>G_ExapndA</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7152</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79120">
                    <a:tc>
                      <a:txBody>
                        <a:bodyPr/>
                        <a:lstStyle/>
                        <a:p>
                          <a:pPr algn="ctr"/>
                          <a:r>
                            <a:rPr lang="en-US" altLang="zh-TW" sz="1600" b="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H_ExpandS</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cs typeface="Times New Roman" panose="02020603050405020304" pitchFamily="18" charset="0"/>
                            </a:rPr>
                            <a:t>3848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79120">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H_tr</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10496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𝜇</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579120">
                    <a:tc>
                      <a:txBody>
                        <a:bodyPr/>
                        <a:lstStyle/>
                        <a:p>
                          <a:pPr algn="ctr"/>
                          <a:r>
                            <a:rPr lang="en-US" altLang="zh-TW" sz="1600" dirty="0">
                              <a:solidFill>
                                <a:schemeClr val="tx1"/>
                              </a:solidFill>
                              <a:latin typeface="Times New Roman" panose="02020603050405020304" pitchFamily="18" charset="0"/>
                              <a:cs typeface="Times New Roman" panose="02020603050405020304" pitchFamily="18" charset="0"/>
                            </a:rPr>
                            <a:t>H_</a:t>
                          </a:r>
                          <a:r>
                            <a:rPr lang="zh-TW" altLang="en-US" sz="1600" dirty="0">
                              <a:solidFill>
                                <a:schemeClr val="tx1"/>
                              </a:solidFill>
                              <a:latin typeface="Times New Roman" panose="02020603050405020304" pitchFamily="18" charset="0"/>
                              <a:cs typeface="Times New Roman" panose="02020603050405020304" pitchFamily="18" charset="0"/>
                            </a:rPr>
                            <a:t>𝜌</a:t>
                          </a:r>
                          <a:r>
                            <a:rPr lang="en-US" altLang="zh-TW" sz="1600" dirty="0">
                              <a:solidFill>
                                <a:schemeClr val="tx1"/>
                              </a:solidFill>
                              <a:latin typeface="Times New Roman" panose="02020603050405020304" pitchFamily="18" charset="0"/>
                              <a:cs typeface="Times New Roman" panose="02020603050405020304" pitchFamily="18" charset="0"/>
                            </a:rPr>
                            <a:t>″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512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H_ExpandMask</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528  </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4608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579120">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H_C_tilde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6656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39951">
                    <a:tc>
                      <a:txBody>
                        <a:bodyPr/>
                        <a:lstStyle/>
                        <a:p>
                          <a:pPr algn="ctr"/>
                          <a:r>
                            <a:rPr lang="en-US" altLang="zh-TW" sz="1600" dirty="0" err="1">
                              <a:solidFill>
                                <a:schemeClr val="tx1"/>
                              </a:solidFill>
                              <a:latin typeface="Times New Roman" panose="02020603050405020304" pitchFamily="18" charset="0"/>
                              <a:cs typeface="Times New Roman" panose="02020603050405020304" pitchFamily="18" charset="0"/>
                            </a:rPr>
                            <a:t>G_SampleInball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1768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mc:Fallback>
      </mc:AlternateContent>
      <p:sp>
        <p:nvSpPr>
          <p:cNvPr id="2" name="投影片編號版面配置區 1">
            <a:extLst>
              <a:ext uri="{FF2B5EF4-FFF2-40B4-BE49-F238E27FC236}">
                <a16:creationId xmlns:a16="http://schemas.microsoft.com/office/drawing/2014/main" id="{E273A934-4645-1BAB-B267-8293F54C9685}"/>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Tree>
    <p:extLst>
      <p:ext uri="{BB962C8B-B14F-4D97-AF65-F5344CB8AC3E}">
        <p14:creationId xmlns:p14="http://schemas.microsoft.com/office/powerpoint/2010/main" val="42788961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DEAA5E-6B7D-8B28-FAAC-487091803ED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B1A24DF-D76A-B00B-C1AB-8D81F9A01FE1}"/>
              </a:ext>
            </a:extLst>
          </p:cNvPr>
          <p:cNvGrpSpPr/>
          <p:nvPr/>
        </p:nvGrpSpPr>
        <p:grpSpPr>
          <a:xfrm>
            <a:off x="568443" y="319365"/>
            <a:ext cx="2735033" cy="400110"/>
            <a:chOff x="568442" y="319364"/>
            <a:chExt cx="2735033" cy="400111"/>
          </a:xfrm>
        </p:grpSpPr>
        <p:sp>
          <p:nvSpPr>
            <p:cNvPr id="55" name="文本框 23">
              <a:extLst>
                <a:ext uri="{FF2B5EF4-FFF2-40B4-BE49-F238E27FC236}">
                  <a16:creationId xmlns:a16="http://schemas.microsoft.com/office/drawing/2014/main" id="{BD329A77-2CBA-F4D8-5A57-4146DE2503BF}"/>
                </a:ext>
              </a:extLst>
            </p:cNvPr>
            <p:cNvSpPr txBox="1"/>
            <p:nvPr/>
          </p:nvSpPr>
          <p:spPr>
            <a:xfrm>
              <a:off x="665958" y="319364"/>
              <a:ext cx="263751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Module</a:t>
              </a:r>
            </a:p>
          </p:txBody>
        </p:sp>
        <p:sp>
          <p:nvSpPr>
            <p:cNvPr id="56" name="等腰三角形 55">
              <a:extLst>
                <a:ext uri="{FF2B5EF4-FFF2-40B4-BE49-F238E27FC236}">
                  <a16:creationId xmlns:a16="http://schemas.microsoft.com/office/drawing/2014/main" id="{5404A3A3-852F-FCB3-578C-8D7AE383C2A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4" name="圖片 23">
            <a:extLst>
              <a:ext uri="{FF2B5EF4-FFF2-40B4-BE49-F238E27FC236}">
                <a16:creationId xmlns:a16="http://schemas.microsoft.com/office/drawing/2014/main" id="{086D8E8A-8FE6-16F1-A1DB-7766FE7E1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685" y="1476088"/>
            <a:ext cx="5270960" cy="3600000"/>
          </a:xfrm>
          <a:prstGeom prst="rect">
            <a:avLst/>
          </a:prstGeom>
        </p:spPr>
      </p:pic>
      <p:pic>
        <p:nvPicPr>
          <p:cNvPr id="26" name="圖片 25">
            <a:extLst>
              <a:ext uri="{FF2B5EF4-FFF2-40B4-BE49-F238E27FC236}">
                <a16:creationId xmlns:a16="http://schemas.microsoft.com/office/drawing/2014/main" id="{133A09F5-1EE3-8BB7-9CE5-54A58C8EF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42" y="1476088"/>
            <a:ext cx="5637243" cy="3600000"/>
          </a:xfrm>
          <a:prstGeom prst="rect">
            <a:avLst/>
          </a:prstGeom>
        </p:spPr>
      </p:pic>
      <p:sp>
        <p:nvSpPr>
          <p:cNvPr id="2" name="投影片編號版面配置區 1">
            <a:extLst>
              <a:ext uri="{FF2B5EF4-FFF2-40B4-BE49-F238E27FC236}">
                <a16:creationId xmlns:a16="http://schemas.microsoft.com/office/drawing/2014/main" id="{5216F085-7612-C56E-AABE-126D55D946C7}"/>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spTree>
    <p:extLst>
      <p:ext uri="{BB962C8B-B14F-4D97-AF65-F5344CB8AC3E}">
        <p14:creationId xmlns:p14="http://schemas.microsoft.com/office/powerpoint/2010/main" val="12484943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pic>
        <p:nvPicPr>
          <p:cNvPr id="5" name="圖片 4">
            <a:extLst>
              <a:ext uri="{FF2B5EF4-FFF2-40B4-BE49-F238E27FC236}">
                <a16:creationId xmlns:a16="http://schemas.microsoft.com/office/drawing/2014/main" id="{D88434A4-669F-4A11-827E-F68D7624E3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338" y="683300"/>
            <a:ext cx="10265323" cy="2091756"/>
          </a:xfrm>
          <a:prstGeom prst="rect">
            <a:avLst/>
          </a:prstGeom>
        </p:spPr>
      </p:pic>
      <p:pic>
        <p:nvPicPr>
          <p:cNvPr id="7" name="圖片 6">
            <a:extLst>
              <a:ext uri="{FF2B5EF4-FFF2-40B4-BE49-F238E27FC236}">
                <a16:creationId xmlns:a16="http://schemas.microsoft.com/office/drawing/2014/main" id="{B83527E7-039B-41AE-8B3D-B1842AD3F5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84256" y="2775056"/>
            <a:ext cx="8423485" cy="3999247"/>
          </a:xfrm>
          <a:prstGeom prst="rect">
            <a:avLst/>
          </a:prstGeom>
        </p:spPr>
      </p:pic>
    </p:spTree>
    <p:extLst>
      <p:ext uri="{BB962C8B-B14F-4D97-AF65-F5344CB8AC3E}">
        <p14:creationId xmlns:p14="http://schemas.microsoft.com/office/powerpoint/2010/main" val="26570343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BED76-0354-8990-9A6F-8548FBE7D4F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08BE654-7DE0-0729-ED17-822D577ED2DE}"/>
              </a:ext>
            </a:extLst>
          </p:cNvPr>
          <p:cNvGrpSpPr/>
          <p:nvPr/>
        </p:nvGrpSpPr>
        <p:grpSpPr>
          <a:xfrm>
            <a:off x="568443" y="319365"/>
            <a:ext cx="3510886" cy="400110"/>
            <a:chOff x="568442" y="319364"/>
            <a:chExt cx="3510886" cy="400111"/>
          </a:xfrm>
        </p:grpSpPr>
        <p:sp>
          <p:nvSpPr>
            <p:cNvPr id="55" name="文本框 23">
              <a:extLst>
                <a:ext uri="{FF2B5EF4-FFF2-40B4-BE49-F238E27FC236}">
                  <a16:creationId xmlns:a16="http://schemas.microsoft.com/office/drawing/2014/main" id="{1C6E10EA-E0D3-25B4-36CA-8F96E6B04B39}"/>
                </a:ext>
              </a:extLst>
            </p:cNvPr>
            <p:cNvSpPr txBox="1"/>
            <p:nvPr/>
          </p:nvSpPr>
          <p:spPr>
            <a:xfrm>
              <a:off x="665958" y="319364"/>
              <a:ext cx="341337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 SHA3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89E6392-329F-C1B1-8846-DA0640769A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557DBBA-2261-5F98-FABC-F29676E00F63}"/>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pic>
        <p:nvPicPr>
          <p:cNvPr id="9" name="圖片 8">
            <a:extLst>
              <a:ext uri="{FF2B5EF4-FFF2-40B4-BE49-F238E27FC236}">
                <a16:creationId xmlns:a16="http://schemas.microsoft.com/office/drawing/2014/main" id="{BA5CCF7A-3641-ADB0-FE9F-21BC84B4A7A5}"/>
              </a:ext>
            </a:extLst>
          </p:cNvPr>
          <p:cNvPicPr>
            <a:picLocks noChangeAspect="1"/>
          </p:cNvPicPr>
          <p:nvPr/>
        </p:nvPicPr>
        <p:blipFill>
          <a:blip r:embed="rId3"/>
          <a:stretch>
            <a:fillRect/>
          </a:stretch>
        </p:blipFill>
        <p:spPr>
          <a:xfrm>
            <a:off x="653143" y="1073733"/>
            <a:ext cx="11094206" cy="1800096"/>
          </a:xfrm>
          <a:prstGeom prst="rect">
            <a:avLst/>
          </a:prstGeom>
        </p:spPr>
      </p:pic>
      <p:pic>
        <p:nvPicPr>
          <p:cNvPr id="11" name="圖片 10">
            <a:extLst>
              <a:ext uri="{FF2B5EF4-FFF2-40B4-BE49-F238E27FC236}">
                <a16:creationId xmlns:a16="http://schemas.microsoft.com/office/drawing/2014/main" id="{B63EE559-8E6D-E9EE-4F51-9CEF38C82823}"/>
              </a:ext>
            </a:extLst>
          </p:cNvPr>
          <p:cNvPicPr>
            <a:picLocks noChangeAspect="1"/>
          </p:cNvPicPr>
          <p:nvPr/>
        </p:nvPicPr>
        <p:blipFill>
          <a:blip r:embed="rId4"/>
          <a:srcRect b="87599"/>
          <a:stretch/>
        </p:blipFill>
        <p:spPr>
          <a:xfrm>
            <a:off x="0" y="3554547"/>
            <a:ext cx="12192000" cy="103045"/>
          </a:xfrm>
          <a:prstGeom prst="rect">
            <a:avLst/>
          </a:prstGeom>
        </p:spPr>
      </p:pic>
      <p:pic>
        <p:nvPicPr>
          <p:cNvPr id="16" name="圖片 15">
            <a:extLst>
              <a:ext uri="{FF2B5EF4-FFF2-40B4-BE49-F238E27FC236}">
                <a16:creationId xmlns:a16="http://schemas.microsoft.com/office/drawing/2014/main" id="{F75CBEEE-05D7-94B2-A1DB-1D5498338FC4}"/>
              </a:ext>
            </a:extLst>
          </p:cNvPr>
          <p:cNvPicPr>
            <a:picLocks noChangeAspect="1"/>
          </p:cNvPicPr>
          <p:nvPr/>
        </p:nvPicPr>
        <p:blipFill>
          <a:blip r:embed="rId4"/>
          <a:srcRect t="68952"/>
          <a:stretch/>
        </p:blipFill>
        <p:spPr>
          <a:xfrm>
            <a:off x="-1814" y="3699139"/>
            <a:ext cx="12192000" cy="257990"/>
          </a:xfrm>
          <a:prstGeom prst="rect">
            <a:avLst/>
          </a:prstGeom>
        </p:spPr>
      </p:pic>
      <p:grpSp>
        <p:nvGrpSpPr>
          <p:cNvPr id="20" name="群組 19">
            <a:extLst>
              <a:ext uri="{FF2B5EF4-FFF2-40B4-BE49-F238E27FC236}">
                <a16:creationId xmlns:a16="http://schemas.microsoft.com/office/drawing/2014/main" id="{97A339BE-1CD5-1270-0754-89249DF33C80}"/>
              </a:ext>
            </a:extLst>
          </p:cNvPr>
          <p:cNvGrpSpPr/>
          <p:nvPr/>
        </p:nvGrpSpPr>
        <p:grpSpPr>
          <a:xfrm>
            <a:off x="446495" y="4051179"/>
            <a:ext cx="6457159" cy="383992"/>
            <a:chOff x="6407149" y="3752850"/>
            <a:chExt cx="6457159" cy="383992"/>
          </a:xfrm>
        </p:grpSpPr>
        <p:pic>
          <p:nvPicPr>
            <p:cNvPr id="15" name="圖片 14">
              <a:extLst>
                <a:ext uri="{FF2B5EF4-FFF2-40B4-BE49-F238E27FC236}">
                  <a16:creationId xmlns:a16="http://schemas.microsoft.com/office/drawing/2014/main" id="{6A0BA5D8-6D04-26E7-F8E7-CFB59C734D10}"/>
                </a:ext>
              </a:extLst>
            </p:cNvPr>
            <p:cNvPicPr>
              <a:picLocks noChangeAspect="1"/>
            </p:cNvPicPr>
            <p:nvPr/>
          </p:nvPicPr>
          <p:blipFill>
            <a:blip r:embed="rId5"/>
            <a:srcRect l="47090" t="4537" b="83777"/>
            <a:stretch/>
          </p:blipFill>
          <p:spPr>
            <a:xfrm>
              <a:off x="6407149" y="3752850"/>
              <a:ext cx="6450809" cy="101584"/>
            </a:xfrm>
            <a:prstGeom prst="rect">
              <a:avLst/>
            </a:prstGeom>
          </p:spPr>
        </p:pic>
        <p:pic>
          <p:nvPicPr>
            <p:cNvPr id="18" name="圖片 17">
              <a:extLst>
                <a:ext uri="{FF2B5EF4-FFF2-40B4-BE49-F238E27FC236}">
                  <a16:creationId xmlns:a16="http://schemas.microsoft.com/office/drawing/2014/main" id="{08CBFBD0-352F-4AD0-72D3-AF0CC7D0A0E5}"/>
                </a:ext>
              </a:extLst>
            </p:cNvPr>
            <p:cNvPicPr>
              <a:picLocks noChangeAspect="1"/>
            </p:cNvPicPr>
            <p:nvPr/>
          </p:nvPicPr>
          <p:blipFill>
            <a:blip r:embed="rId5"/>
            <a:srcRect l="47090" t="68244" r="-52" b="1461"/>
            <a:stretch/>
          </p:blipFill>
          <p:spPr>
            <a:xfrm>
              <a:off x="6407149" y="3873499"/>
              <a:ext cx="6457159" cy="263343"/>
            </a:xfrm>
            <a:prstGeom prst="rect">
              <a:avLst/>
            </a:prstGeom>
          </p:spPr>
        </p:pic>
      </p:grpSp>
      <p:pic>
        <p:nvPicPr>
          <p:cNvPr id="22" name="圖片 21">
            <a:extLst>
              <a:ext uri="{FF2B5EF4-FFF2-40B4-BE49-F238E27FC236}">
                <a16:creationId xmlns:a16="http://schemas.microsoft.com/office/drawing/2014/main" id="{CF7E1F7D-987E-46C4-149A-F073E44FF137}"/>
              </a:ext>
            </a:extLst>
          </p:cNvPr>
          <p:cNvPicPr>
            <a:picLocks noChangeAspect="1"/>
          </p:cNvPicPr>
          <p:nvPr/>
        </p:nvPicPr>
        <p:blipFill>
          <a:blip r:embed="rId6"/>
          <a:stretch>
            <a:fillRect/>
          </a:stretch>
        </p:blipFill>
        <p:spPr>
          <a:xfrm>
            <a:off x="104246" y="5738143"/>
            <a:ext cx="11643103" cy="440962"/>
          </a:xfrm>
          <a:prstGeom prst="rect">
            <a:avLst/>
          </a:prstGeom>
        </p:spPr>
      </p:pic>
      <p:cxnSp>
        <p:nvCxnSpPr>
          <p:cNvPr id="24" name="直線接點 23">
            <a:extLst>
              <a:ext uri="{FF2B5EF4-FFF2-40B4-BE49-F238E27FC236}">
                <a16:creationId xmlns:a16="http://schemas.microsoft.com/office/drawing/2014/main" id="{7E26E9B6-846A-1B65-B8FC-A625C2F34022}"/>
              </a:ext>
            </a:extLst>
          </p:cNvPr>
          <p:cNvCxnSpPr>
            <a:cxnSpLocks/>
          </p:cNvCxnSpPr>
          <p:nvPr/>
        </p:nvCxnSpPr>
        <p:spPr>
          <a:xfrm>
            <a:off x="3350986" y="3957129"/>
            <a:ext cx="88392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id="{1D46A9B9-C585-4663-A256-3A55D34C809C}"/>
              </a:ext>
            </a:extLst>
          </p:cNvPr>
          <p:cNvCxnSpPr>
            <a:cxnSpLocks/>
          </p:cNvCxnSpPr>
          <p:nvPr/>
        </p:nvCxnSpPr>
        <p:spPr>
          <a:xfrm>
            <a:off x="446495" y="4435171"/>
            <a:ext cx="363102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圖片 28">
            <a:extLst>
              <a:ext uri="{FF2B5EF4-FFF2-40B4-BE49-F238E27FC236}">
                <a16:creationId xmlns:a16="http://schemas.microsoft.com/office/drawing/2014/main" id="{A1036D76-9758-FACA-E845-DF00A7E233D8}"/>
              </a:ext>
            </a:extLst>
          </p:cNvPr>
          <p:cNvPicPr>
            <a:picLocks noChangeAspect="1"/>
          </p:cNvPicPr>
          <p:nvPr/>
        </p:nvPicPr>
        <p:blipFill>
          <a:blip r:embed="rId7"/>
          <a:stretch>
            <a:fillRect/>
          </a:stretch>
        </p:blipFill>
        <p:spPr>
          <a:xfrm>
            <a:off x="446495" y="4580049"/>
            <a:ext cx="3935005" cy="1046102"/>
          </a:xfrm>
          <a:prstGeom prst="rect">
            <a:avLst/>
          </a:prstGeom>
        </p:spPr>
      </p:pic>
    </p:spTree>
    <p:extLst>
      <p:ext uri="{BB962C8B-B14F-4D97-AF65-F5344CB8AC3E}">
        <p14:creationId xmlns:p14="http://schemas.microsoft.com/office/powerpoint/2010/main" val="27873224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E3F-216A-0C48-A6B5-06973623C0A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F4774C7-404F-E526-EF60-E5AEE6AB7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2E959A1B-9FC1-97EF-424D-FA3123E874A8}"/>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D0285965-D240-E519-DA81-619A1BBBA608}"/>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DD989C3B-B7A0-9A9A-82C0-6DC1158F2D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4CB6A8F3-282B-74CF-669A-1F0DD9EDB8A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5BAF551F-22B2-0DA3-A66D-C685ED61645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148DFD8-3B17-1FB5-20E1-6402375EDEF3}"/>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BCE3D1AE-AB4B-6ED6-584E-8FE9D37B9A6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092C0B0-D968-6FD4-C2FE-A8A0335EE3EE}"/>
              </a:ext>
            </a:extLst>
          </p:cNvPr>
          <p:cNvSpPr>
            <a:spLocks noGrp="1"/>
          </p:cNvSpPr>
          <p:nvPr>
            <p:ph type="sldNum" sz="quarter" idx="12"/>
          </p:nvPr>
        </p:nvSpPr>
        <p:spPr/>
        <p:txBody>
          <a:bodyPr/>
          <a:lstStyle/>
          <a:p>
            <a:fld id="{565CE74E-AB26-4998-AD42-012C4C1AD076}" type="slidenum">
              <a:rPr lang="zh-CN" altLang="en-US" smtClean="0"/>
              <a:t>67</a:t>
            </a:fld>
            <a:endParaRPr lang="zh-CN" altLang="en-US"/>
          </a:p>
        </p:txBody>
      </p:sp>
    </p:spTree>
    <p:extLst>
      <p:ext uri="{BB962C8B-B14F-4D97-AF65-F5344CB8AC3E}">
        <p14:creationId xmlns:p14="http://schemas.microsoft.com/office/powerpoint/2010/main" val="980875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2290AB-8DD5-5050-2BEF-E845F1928AB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990CD16-D45E-5381-6640-419765B37CC7}"/>
              </a:ext>
            </a:extLst>
          </p:cNvPr>
          <p:cNvGrpSpPr/>
          <p:nvPr/>
        </p:nvGrpSpPr>
        <p:grpSpPr>
          <a:xfrm>
            <a:off x="568443" y="319365"/>
            <a:ext cx="4145419" cy="400110"/>
            <a:chOff x="568442" y="319364"/>
            <a:chExt cx="4145419" cy="400111"/>
          </a:xfrm>
        </p:grpSpPr>
        <p:sp>
          <p:nvSpPr>
            <p:cNvPr id="55" name="文本框 23">
              <a:extLst>
                <a:ext uri="{FF2B5EF4-FFF2-40B4-BE49-F238E27FC236}">
                  <a16:creationId xmlns:a16="http://schemas.microsoft.com/office/drawing/2014/main" id="{85FAED88-7417-2798-5AB4-DAC053441163}"/>
                </a:ext>
              </a:extLst>
            </p:cNvPr>
            <p:cNvSpPr txBox="1"/>
            <p:nvPr/>
          </p:nvSpPr>
          <p:spPr>
            <a:xfrm>
              <a:off x="665958" y="319364"/>
              <a:ext cx="40479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(Advanced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eXtensible</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Interface)</a:t>
              </a:r>
            </a:p>
          </p:txBody>
        </p:sp>
        <p:sp>
          <p:nvSpPr>
            <p:cNvPr id="56" name="等腰三角形 55">
              <a:extLst>
                <a:ext uri="{FF2B5EF4-FFF2-40B4-BE49-F238E27FC236}">
                  <a16:creationId xmlns:a16="http://schemas.microsoft.com/office/drawing/2014/main" id="{FDDAACB1-5838-7E09-27A7-134016FFF7A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026" name="Picture 2">
            <a:extLst>
              <a:ext uri="{FF2B5EF4-FFF2-40B4-BE49-F238E27FC236}">
                <a16:creationId xmlns:a16="http://schemas.microsoft.com/office/drawing/2014/main" id="{20DC3F9A-798C-A471-19E0-FDD6F34DA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2297" y="736096"/>
            <a:ext cx="4850866" cy="323795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1FECEA-E5F5-F639-CE00-7D4B5BDE7411}"/>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pic>
        <p:nvPicPr>
          <p:cNvPr id="2050" name="Picture 2">
            <a:extLst>
              <a:ext uri="{FF2B5EF4-FFF2-40B4-BE49-F238E27FC236}">
                <a16:creationId xmlns:a16="http://schemas.microsoft.com/office/drawing/2014/main" id="{FA616F49-E21B-4D47-3736-6A6A0BB27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1" t="7415" r="7935" b="19838"/>
          <a:stretch/>
        </p:blipFill>
        <p:spPr bwMode="auto">
          <a:xfrm>
            <a:off x="5269889" y="4305981"/>
            <a:ext cx="6812181" cy="1704570"/>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B4A65AF7-EE5E-0EED-C856-128937ED9BF8}"/>
              </a:ext>
            </a:extLst>
          </p:cNvPr>
          <p:cNvSpPr txBox="1"/>
          <p:nvPr/>
        </p:nvSpPr>
        <p:spPr>
          <a:xfrm>
            <a:off x="903702" y="1068027"/>
            <a:ext cx="8446359" cy="1704569"/>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 interface is divided into three types:</a:t>
            </a: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AXI4-Full</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AXI4-Lite</a:t>
            </a:r>
            <a:r>
              <a:rPr lang="zh-TW" altLang="en-US"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AXI4-Stream</a:t>
            </a:r>
          </a:p>
        </p:txBody>
      </p:sp>
      <p:sp>
        <p:nvSpPr>
          <p:cNvPr id="8" name="文字方塊 7">
            <a:extLst>
              <a:ext uri="{FF2B5EF4-FFF2-40B4-BE49-F238E27FC236}">
                <a16:creationId xmlns:a16="http://schemas.microsoft.com/office/drawing/2014/main" id="{3B73F5E4-9CD4-904B-1055-30949756E7A1}"/>
              </a:ext>
            </a:extLst>
          </p:cNvPr>
          <p:cNvSpPr txBox="1"/>
          <p:nvPr/>
        </p:nvSpPr>
        <p:spPr>
          <a:xfrm>
            <a:off x="903702" y="4085403"/>
            <a:ext cx="6104586" cy="1289071"/>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XILINX Application</a:t>
            </a:r>
            <a:endParaRPr lang="en-US" altLang="zh-CN" sz="1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fontAlgn="base">
              <a:lnSpc>
                <a:spcPct val="150000"/>
              </a:lnSpc>
              <a:spcBef>
                <a:spcPct val="0"/>
              </a:spcBef>
              <a:spcAft>
                <a:spcPct val="0"/>
              </a:spcAft>
              <a:buFont typeface="+mj-lt"/>
              <a:buAutoNum type="arabicPeriod"/>
            </a:pPr>
            <a:r>
              <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Interconnect</a:t>
            </a:r>
          </a:p>
          <a:p>
            <a:pPr marL="800100" lvl="1" indent="-342900" fontAlgn="base">
              <a:lnSpc>
                <a:spcPct val="150000"/>
              </a:lnSpc>
              <a:spcBef>
                <a:spcPct val="0"/>
              </a:spcBef>
              <a:spcAft>
                <a:spcPct val="0"/>
              </a:spcAft>
              <a:buFont typeface="+mj-lt"/>
              <a:buAutoNum type="arabicPeriod"/>
            </a:pPr>
            <a:r>
              <a:rPr lang="en-US" altLang="zh-TW"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SmartConnect</a:t>
            </a:r>
            <a:endParaRPr lang="en-US" altLang="zh-CN"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842450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040D27C-FB64-9714-A2EB-2CE2ADEBE3B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2BCA53E-27D6-F809-5ED7-B59D7824A39A}"/>
              </a:ext>
            </a:extLst>
          </p:cNvPr>
          <p:cNvGrpSpPr/>
          <p:nvPr/>
        </p:nvGrpSpPr>
        <p:grpSpPr>
          <a:xfrm>
            <a:off x="568443" y="319365"/>
            <a:ext cx="1200703" cy="400110"/>
            <a:chOff x="568442" y="319364"/>
            <a:chExt cx="1200703" cy="400111"/>
          </a:xfrm>
        </p:grpSpPr>
        <p:sp>
          <p:nvSpPr>
            <p:cNvPr id="55" name="文本框 23">
              <a:extLst>
                <a:ext uri="{FF2B5EF4-FFF2-40B4-BE49-F238E27FC236}">
                  <a16:creationId xmlns:a16="http://schemas.microsoft.com/office/drawing/2014/main" id="{D59A5FFA-E43A-82A9-FC1D-7D4D80F68E22}"/>
                </a:ext>
              </a:extLst>
            </p:cNvPr>
            <p:cNvSpPr txBox="1"/>
            <p:nvPr/>
          </p:nvSpPr>
          <p:spPr>
            <a:xfrm>
              <a:off x="665958" y="319364"/>
              <a:ext cx="1103187"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Channel </a:t>
              </a:r>
            </a:p>
          </p:txBody>
        </p:sp>
        <p:sp>
          <p:nvSpPr>
            <p:cNvPr id="56" name="等腰三角形 55">
              <a:extLst>
                <a:ext uri="{FF2B5EF4-FFF2-40B4-BE49-F238E27FC236}">
                  <a16:creationId xmlns:a16="http://schemas.microsoft.com/office/drawing/2014/main" id="{E439E2B7-9756-3FAC-9BC9-5D09126B49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746CAC85-56B4-4C8F-6895-EA436873CE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70" y="1814512"/>
            <a:ext cx="3810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206E8BE8-A682-9C29-D3A1-6C7375CB29CB}"/>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graphicFrame>
        <p:nvGraphicFramePr>
          <p:cNvPr id="5" name="表格 4">
            <a:extLst>
              <a:ext uri="{FF2B5EF4-FFF2-40B4-BE49-F238E27FC236}">
                <a16:creationId xmlns:a16="http://schemas.microsoft.com/office/drawing/2014/main" id="{2E28DC87-5C87-2F9D-929B-0B1C5042BD08}"/>
              </a:ext>
            </a:extLst>
          </p:cNvPr>
          <p:cNvGraphicFramePr>
            <a:graphicFrameLocks noGrp="1"/>
          </p:cNvGraphicFramePr>
          <p:nvPr>
            <p:extLst>
              <p:ext uri="{D42A27DB-BD31-4B8C-83A1-F6EECF244321}">
                <p14:modId xmlns:p14="http://schemas.microsoft.com/office/powerpoint/2010/main" val="241340259"/>
              </p:ext>
            </p:extLst>
          </p:nvPr>
        </p:nvGraphicFramePr>
        <p:xfrm>
          <a:off x="5061554" y="1686806"/>
          <a:ext cx="6616390" cy="3484385"/>
        </p:xfrm>
        <a:graphic>
          <a:graphicData uri="http://schemas.openxmlformats.org/drawingml/2006/table">
            <a:tbl>
              <a:tblPr firstRow="1" bandRow="1">
                <a:tableStyleId>{5C22544A-7EE6-4342-B048-85BDC9FD1C3A}</a:tableStyleId>
              </a:tblPr>
              <a:tblGrid>
                <a:gridCol w="2006692">
                  <a:extLst>
                    <a:ext uri="{9D8B030D-6E8A-4147-A177-3AD203B41FA5}">
                      <a16:colId xmlns:a16="http://schemas.microsoft.com/office/drawing/2014/main" val="3145363978"/>
                    </a:ext>
                  </a:extLst>
                </a:gridCol>
                <a:gridCol w="1383000">
                  <a:extLst>
                    <a:ext uri="{9D8B030D-6E8A-4147-A177-3AD203B41FA5}">
                      <a16:colId xmlns:a16="http://schemas.microsoft.com/office/drawing/2014/main" val="3288777230"/>
                    </a:ext>
                  </a:extLst>
                </a:gridCol>
                <a:gridCol w="1613349">
                  <a:extLst>
                    <a:ext uri="{9D8B030D-6E8A-4147-A177-3AD203B41FA5}">
                      <a16:colId xmlns:a16="http://schemas.microsoft.com/office/drawing/2014/main" val="2851598383"/>
                    </a:ext>
                  </a:extLst>
                </a:gridCol>
                <a:gridCol w="1613349">
                  <a:extLst>
                    <a:ext uri="{9D8B030D-6E8A-4147-A177-3AD203B41FA5}">
                      <a16:colId xmlns:a16="http://schemas.microsoft.com/office/drawing/2014/main" val="3273911031"/>
                    </a:ext>
                  </a:extLst>
                </a:gridCol>
              </a:tblGrid>
              <a:tr h="800382">
                <a:tc>
                  <a:txBody>
                    <a:bodyPr/>
                    <a:lstStyle/>
                    <a:p>
                      <a:pPr algn="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p>
                    <a:p>
                      <a:pPr algn="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p>
                      <a:pPr algn="l"/>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Channel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tx2">
                        <a:lumMod val="20000"/>
                        <a:lumOff val="8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READY</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532285">
                <a:tc>
                  <a:txBody>
                    <a:bodyPr/>
                    <a:lstStyle/>
                    <a:p>
                      <a:pPr algn="ctr"/>
                      <a:r>
                        <a:rPr lang="en-US" altLang="zh-TW" sz="1600" b="1" i="0" dirty="0">
                          <a:solidFill>
                            <a:srgbClr val="262626"/>
                          </a:solidFill>
                          <a:effectLst/>
                          <a:latin typeface="-apple-system"/>
                        </a:rPr>
                        <a:t>Read Address (AR)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532285">
                <a:tc>
                  <a:txBody>
                    <a:bodyPr/>
                    <a:lstStyle/>
                    <a:p>
                      <a:pPr algn="ctr"/>
                      <a:r>
                        <a:rPr lang="en-US" altLang="zh-TW" sz="1600" b="1" i="0" dirty="0">
                          <a:solidFill>
                            <a:srgbClr val="262626"/>
                          </a:solidFill>
                          <a:effectLst/>
                          <a:latin typeface="-apple-system"/>
                        </a:rPr>
                        <a:t>Read Data (R)</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532285">
                <a:tc>
                  <a:txBody>
                    <a:bodyPr/>
                    <a:lstStyle/>
                    <a:p>
                      <a:pPr algn="ctr"/>
                      <a:r>
                        <a:rPr lang="en-US" altLang="zh-TW" sz="1600" b="1" i="0" dirty="0">
                          <a:solidFill>
                            <a:srgbClr val="262626"/>
                          </a:solidFill>
                          <a:effectLst/>
                          <a:latin typeface="-apple-system"/>
                        </a:rPr>
                        <a:t>Write Address</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(AW)</a:t>
                      </a:r>
                      <a:endPar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532285">
                <a:tc>
                  <a:txBody>
                    <a:bodyPr/>
                    <a:lstStyle/>
                    <a:p>
                      <a:pPr algn="ctr"/>
                      <a:r>
                        <a:rPr lang="en-US" altLang="zh-TW" sz="1600" b="1" i="0" dirty="0">
                          <a:solidFill>
                            <a:srgbClr val="262626"/>
                          </a:solidFill>
                          <a:effectLst/>
                          <a:latin typeface="-apple-system"/>
                        </a:rPr>
                        <a:t>Write Data</a:t>
                      </a:r>
                      <a:r>
                        <a:rPr lang="zh-TW" altLang="en-US" sz="1600" b="1" i="0" dirty="0">
                          <a:solidFill>
                            <a:srgbClr val="262626"/>
                          </a:solidFill>
                          <a:effectLst/>
                          <a:latin typeface="-apple-system"/>
                        </a:rPr>
                        <a:t> </a:t>
                      </a:r>
                      <a:r>
                        <a:rPr lang="en-US" altLang="zh-TW" sz="1600" b="1" i="0" dirty="0">
                          <a:solidFill>
                            <a:srgbClr val="262626"/>
                          </a:solidFill>
                          <a:effectLst/>
                          <a:latin typeface="-apple-system"/>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532285">
                <a:tc>
                  <a:txBody>
                    <a:bodyPr/>
                    <a:lstStyle/>
                    <a:p>
                      <a:pPr algn="ctr"/>
                      <a:r>
                        <a:rPr lang="en-US" altLang="zh-TW" sz="1600" b="1" i="0" dirty="0">
                          <a:solidFill>
                            <a:srgbClr val="262626"/>
                          </a:solidFill>
                          <a:effectLst/>
                          <a:latin typeface="-apple-system"/>
                        </a:rPr>
                        <a:t>Write Response (R)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X</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bl>
          </a:graphicData>
        </a:graphic>
      </p:graphicFrame>
    </p:spTree>
    <p:extLst>
      <p:ext uri="{BB962C8B-B14F-4D97-AF65-F5344CB8AC3E}">
        <p14:creationId xmlns:p14="http://schemas.microsoft.com/office/powerpoint/2010/main" val="1658397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t>7</a:t>
            </a:fld>
            <a:endParaRPr lang="zh-CN" altLang="en-US" dirty="0"/>
          </a:p>
        </p:txBody>
      </p:sp>
    </p:spTree>
    <p:extLst>
      <p:ext uri="{BB962C8B-B14F-4D97-AF65-F5344CB8AC3E}">
        <p14:creationId xmlns:p14="http://schemas.microsoft.com/office/powerpoint/2010/main" val="16888908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616083F-C687-5110-CC4C-4C29B071C7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786674F-DA8A-8A53-5FC5-0DA9A0E727D7}"/>
              </a:ext>
            </a:extLst>
          </p:cNvPr>
          <p:cNvGrpSpPr/>
          <p:nvPr/>
        </p:nvGrpSpPr>
        <p:grpSpPr>
          <a:xfrm>
            <a:off x="568443" y="319365"/>
            <a:ext cx="2939961" cy="400110"/>
            <a:chOff x="568442" y="319364"/>
            <a:chExt cx="2939961" cy="400111"/>
          </a:xfrm>
        </p:grpSpPr>
        <p:sp>
          <p:nvSpPr>
            <p:cNvPr id="55" name="文本框 23">
              <a:extLst>
                <a:ext uri="{FF2B5EF4-FFF2-40B4-BE49-F238E27FC236}">
                  <a16:creationId xmlns:a16="http://schemas.microsoft.com/office/drawing/2014/main" id="{BC7C30F9-17F1-1286-CDB8-6B2750A5A107}"/>
                </a:ext>
              </a:extLst>
            </p:cNvPr>
            <p:cNvSpPr txBox="1"/>
            <p:nvPr/>
          </p:nvSpPr>
          <p:spPr>
            <a:xfrm>
              <a:off x="665958" y="319364"/>
              <a:ext cx="28424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Read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ECBF8E-23BA-3D08-AD03-8A940448CE6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4098" name="Picture 2">
            <a:extLst>
              <a:ext uri="{FF2B5EF4-FFF2-40B4-BE49-F238E27FC236}">
                <a16:creationId xmlns:a16="http://schemas.microsoft.com/office/drawing/2014/main" id="{EB1FAB38-14FF-8A86-D5DC-8BB63F3D70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987"/>
          <a:stretch/>
        </p:blipFill>
        <p:spPr bwMode="auto">
          <a:xfrm>
            <a:off x="720896" y="3429000"/>
            <a:ext cx="7455096" cy="3020868"/>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6D599DFD-4AE6-EFD7-653F-0DF5A3C0C0B7}"/>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graphicFrame>
        <p:nvGraphicFramePr>
          <p:cNvPr id="3" name="表格 2">
            <a:extLst>
              <a:ext uri="{FF2B5EF4-FFF2-40B4-BE49-F238E27FC236}">
                <a16:creationId xmlns:a16="http://schemas.microsoft.com/office/drawing/2014/main" id="{41B6FA27-A9E1-9188-E84F-B9EE10CA4EFB}"/>
              </a:ext>
            </a:extLst>
          </p:cNvPr>
          <p:cNvGraphicFramePr>
            <a:graphicFrameLocks noGrp="1"/>
          </p:cNvGraphicFramePr>
          <p:nvPr>
            <p:extLst>
              <p:ext uri="{D42A27DB-BD31-4B8C-83A1-F6EECF244321}">
                <p14:modId xmlns:p14="http://schemas.microsoft.com/office/powerpoint/2010/main" val="2890727367"/>
              </p:ext>
            </p:extLst>
          </p:nvPr>
        </p:nvGraphicFramePr>
        <p:xfrm>
          <a:off x="720895" y="1039419"/>
          <a:ext cx="11063270"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288777230"/>
                    </a:ext>
                  </a:extLst>
                </a:gridCol>
                <a:gridCol w="1906378">
                  <a:extLst>
                    <a:ext uri="{9D8B030D-6E8A-4147-A177-3AD203B41FA5}">
                      <a16:colId xmlns:a16="http://schemas.microsoft.com/office/drawing/2014/main" val="2878280433"/>
                    </a:ext>
                  </a:extLst>
                </a:gridCol>
                <a:gridCol w="1208419">
                  <a:extLst>
                    <a:ext uri="{9D8B030D-6E8A-4147-A177-3AD203B41FA5}">
                      <a16:colId xmlns:a16="http://schemas.microsoft.com/office/drawing/2014/main" val="2828784379"/>
                    </a:ext>
                  </a:extLst>
                </a:gridCol>
                <a:gridCol w="1208419">
                  <a:extLst>
                    <a:ext uri="{9D8B030D-6E8A-4147-A177-3AD203B41FA5}">
                      <a16:colId xmlns:a16="http://schemas.microsoft.com/office/drawing/2014/main" val="1257066382"/>
                    </a:ext>
                  </a:extLst>
                </a:gridCol>
                <a:gridCol w="1208419">
                  <a:extLst>
                    <a:ext uri="{9D8B030D-6E8A-4147-A177-3AD203B41FA5}">
                      <a16:colId xmlns:a16="http://schemas.microsoft.com/office/drawing/2014/main" val="3738408043"/>
                    </a:ext>
                  </a:extLst>
                </a:gridCol>
                <a:gridCol w="1208419">
                  <a:extLst>
                    <a:ext uri="{9D8B030D-6E8A-4147-A177-3AD203B41FA5}">
                      <a16:colId xmlns:a16="http://schemas.microsoft.com/office/drawing/2014/main" val="1989793478"/>
                    </a:ext>
                  </a:extLst>
                </a:gridCol>
                <a:gridCol w="1208419">
                  <a:extLst>
                    <a:ext uri="{9D8B030D-6E8A-4147-A177-3AD203B41FA5}">
                      <a16:colId xmlns:a16="http://schemas.microsoft.com/office/drawing/2014/main" val="1134666152"/>
                    </a:ext>
                  </a:extLst>
                </a:gridCol>
                <a:gridCol w="1208419">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6138EBB9-C22D-58D2-AC1B-6CE0FB40DCC4}"/>
              </a:ext>
            </a:extLst>
          </p:cNvPr>
          <p:cNvGraphicFramePr>
            <a:graphicFrameLocks noGrp="1"/>
          </p:cNvGraphicFramePr>
          <p:nvPr>
            <p:extLst>
              <p:ext uri="{D42A27DB-BD31-4B8C-83A1-F6EECF244321}">
                <p14:modId xmlns:p14="http://schemas.microsoft.com/office/powerpoint/2010/main" val="708466152"/>
              </p:ext>
            </p:extLst>
          </p:nvPr>
        </p:nvGraphicFramePr>
        <p:xfrm>
          <a:off x="720897" y="2107514"/>
          <a:ext cx="11063266" cy="800382"/>
        </p:xfrm>
        <a:graphic>
          <a:graphicData uri="http://schemas.openxmlformats.org/drawingml/2006/table">
            <a:tbl>
              <a:tblPr firstRow="1" bandRow="1">
                <a:tableStyleId>{5C22544A-7EE6-4342-B048-85BDC9FD1C3A}</a:tableStyleId>
              </a:tblPr>
              <a:tblGrid>
                <a:gridCol w="1906378">
                  <a:extLst>
                    <a:ext uri="{9D8B030D-6E8A-4147-A177-3AD203B41FA5}">
                      <a16:colId xmlns:a16="http://schemas.microsoft.com/office/drawing/2014/main" val="3599975662"/>
                    </a:ext>
                  </a:extLst>
                </a:gridCol>
                <a:gridCol w="1906378">
                  <a:extLst>
                    <a:ext uri="{9D8B030D-6E8A-4147-A177-3AD203B41FA5}">
                      <a16:colId xmlns:a16="http://schemas.microsoft.com/office/drawing/2014/main" val="679752938"/>
                    </a:ext>
                  </a:extLst>
                </a:gridCol>
                <a:gridCol w="1450102">
                  <a:extLst>
                    <a:ext uri="{9D8B030D-6E8A-4147-A177-3AD203B41FA5}">
                      <a16:colId xmlns:a16="http://schemas.microsoft.com/office/drawing/2014/main" val="3157320697"/>
                    </a:ext>
                  </a:extLst>
                </a:gridCol>
                <a:gridCol w="1450102">
                  <a:extLst>
                    <a:ext uri="{9D8B030D-6E8A-4147-A177-3AD203B41FA5}">
                      <a16:colId xmlns:a16="http://schemas.microsoft.com/office/drawing/2014/main" val="1019396951"/>
                    </a:ext>
                  </a:extLst>
                </a:gridCol>
                <a:gridCol w="1450102">
                  <a:extLst>
                    <a:ext uri="{9D8B030D-6E8A-4147-A177-3AD203B41FA5}">
                      <a16:colId xmlns:a16="http://schemas.microsoft.com/office/drawing/2014/main" val="77622667"/>
                    </a:ext>
                  </a:extLst>
                </a:gridCol>
                <a:gridCol w="1450102">
                  <a:extLst>
                    <a:ext uri="{9D8B030D-6E8A-4147-A177-3AD203B41FA5}">
                      <a16:colId xmlns:a16="http://schemas.microsoft.com/office/drawing/2014/main" val="1574283379"/>
                    </a:ext>
                  </a:extLst>
                </a:gridCol>
                <a:gridCol w="1450102">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RRESP</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spTree>
    <p:extLst>
      <p:ext uri="{BB962C8B-B14F-4D97-AF65-F5344CB8AC3E}">
        <p14:creationId xmlns:p14="http://schemas.microsoft.com/office/powerpoint/2010/main" val="9788279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FEAF8-DD58-7AC8-21A6-EAEB85888B1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3F96EEE-B4BF-D54B-A2B5-DB904FCB1550}"/>
              </a:ext>
            </a:extLst>
          </p:cNvPr>
          <p:cNvGrpSpPr/>
          <p:nvPr/>
        </p:nvGrpSpPr>
        <p:grpSpPr>
          <a:xfrm>
            <a:off x="568443" y="319365"/>
            <a:ext cx="2984204" cy="400110"/>
            <a:chOff x="568442" y="319364"/>
            <a:chExt cx="2984204" cy="400111"/>
          </a:xfrm>
        </p:grpSpPr>
        <p:sp>
          <p:nvSpPr>
            <p:cNvPr id="55" name="文本框 23">
              <a:extLst>
                <a:ext uri="{FF2B5EF4-FFF2-40B4-BE49-F238E27FC236}">
                  <a16:creationId xmlns:a16="http://schemas.microsoft.com/office/drawing/2014/main" id="{0EB7EE89-C172-31E6-9B0E-36008B80D002}"/>
                </a:ext>
              </a:extLst>
            </p:cNvPr>
            <p:cNvSpPr txBox="1"/>
            <p:nvPr/>
          </p:nvSpPr>
          <p:spPr>
            <a:xfrm>
              <a:off x="665958" y="319364"/>
              <a:ext cx="288668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Write transfer transactions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C8232FC-63F1-5741-AF36-EC1A3ACBB2B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A4CB59B-025E-B62F-C4D8-54621143E460}"/>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graphicFrame>
        <p:nvGraphicFramePr>
          <p:cNvPr id="3" name="表格 2">
            <a:extLst>
              <a:ext uri="{FF2B5EF4-FFF2-40B4-BE49-F238E27FC236}">
                <a16:creationId xmlns:a16="http://schemas.microsoft.com/office/drawing/2014/main" id="{A683B13C-0A7F-596D-2773-BF2B21283D01}"/>
              </a:ext>
            </a:extLst>
          </p:cNvPr>
          <p:cNvGraphicFramePr>
            <a:graphicFrameLocks noGrp="1"/>
          </p:cNvGraphicFramePr>
          <p:nvPr>
            <p:extLst>
              <p:ext uri="{D42A27DB-BD31-4B8C-83A1-F6EECF244321}">
                <p14:modId xmlns:p14="http://schemas.microsoft.com/office/powerpoint/2010/main" val="165508398"/>
              </p:ext>
            </p:extLst>
          </p:nvPr>
        </p:nvGraphicFramePr>
        <p:xfrm>
          <a:off x="720896" y="1039419"/>
          <a:ext cx="11050396"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288777230"/>
                    </a:ext>
                  </a:extLst>
                </a:gridCol>
                <a:gridCol w="1904159">
                  <a:extLst>
                    <a:ext uri="{9D8B030D-6E8A-4147-A177-3AD203B41FA5}">
                      <a16:colId xmlns:a16="http://schemas.microsoft.com/office/drawing/2014/main" val="2878280433"/>
                    </a:ext>
                  </a:extLst>
                </a:gridCol>
                <a:gridCol w="1207013">
                  <a:extLst>
                    <a:ext uri="{9D8B030D-6E8A-4147-A177-3AD203B41FA5}">
                      <a16:colId xmlns:a16="http://schemas.microsoft.com/office/drawing/2014/main" val="2828784379"/>
                    </a:ext>
                  </a:extLst>
                </a:gridCol>
                <a:gridCol w="1207013">
                  <a:extLst>
                    <a:ext uri="{9D8B030D-6E8A-4147-A177-3AD203B41FA5}">
                      <a16:colId xmlns:a16="http://schemas.microsoft.com/office/drawing/2014/main" val="1257066382"/>
                    </a:ext>
                  </a:extLst>
                </a:gridCol>
                <a:gridCol w="1207013">
                  <a:extLst>
                    <a:ext uri="{9D8B030D-6E8A-4147-A177-3AD203B41FA5}">
                      <a16:colId xmlns:a16="http://schemas.microsoft.com/office/drawing/2014/main" val="3738408043"/>
                    </a:ext>
                  </a:extLst>
                </a:gridCol>
                <a:gridCol w="1207013">
                  <a:extLst>
                    <a:ext uri="{9D8B030D-6E8A-4147-A177-3AD203B41FA5}">
                      <a16:colId xmlns:a16="http://schemas.microsoft.com/office/drawing/2014/main" val="1989793478"/>
                    </a:ext>
                  </a:extLst>
                </a:gridCol>
                <a:gridCol w="1207013">
                  <a:extLst>
                    <a:ext uri="{9D8B030D-6E8A-4147-A177-3AD203B41FA5}">
                      <a16:colId xmlns:a16="http://schemas.microsoft.com/office/drawing/2014/main" val="1134666152"/>
                    </a:ext>
                  </a:extLst>
                </a:gridCol>
                <a:gridCol w="1207013">
                  <a:extLst>
                    <a:ext uri="{9D8B030D-6E8A-4147-A177-3AD203B41FA5}">
                      <a16:colId xmlns:a16="http://schemas.microsoft.com/office/drawing/2014/main" val="2001042874"/>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Address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5">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AWADDR</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AWBURST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AWLEN</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AWSIZE</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bl>
          </a:graphicData>
        </a:graphic>
      </p:graphicFrame>
      <p:graphicFrame>
        <p:nvGraphicFramePr>
          <p:cNvPr id="5" name="表格 4">
            <a:extLst>
              <a:ext uri="{FF2B5EF4-FFF2-40B4-BE49-F238E27FC236}">
                <a16:creationId xmlns:a16="http://schemas.microsoft.com/office/drawing/2014/main" id="{A0C1E5A2-6E74-E29B-296A-228A85A8734A}"/>
              </a:ext>
            </a:extLst>
          </p:cNvPr>
          <p:cNvGraphicFramePr>
            <a:graphicFrameLocks noGrp="1"/>
          </p:cNvGraphicFramePr>
          <p:nvPr>
            <p:extLst>
              <p:ext uri="{D42A27DB-BD31-4B8C-83A1-F6EECF244321}">
                <p14:modId xmlns:p14="http://schemas.microsoft.com/office/powerpoint/2010/main" val="2397844831"/>
              </p:ext>
            </p:extLst>
          </p:nvPr>
        </p:nvGraphicFramePr>
        <p:xfrm>
          <a:off x="720898" y="2107514"/>
          <a:ext cx="11050393" cy="800382"/>
        </p:xfrm>
        <a:graphic>
          <a:graphicData uri="http://schemas.openxmlformats.org/drawingml/2006/table">
            <a:tbl>
              <a:tblPr firstRow="1" bandRow="1">
                <a:tableStyleId>{5C22544A-7EE6-4342-B048-85BDC9FD1C3A}</a:tableStyleId>
              </a:tblPr>
              <a:tblGrid>
                <a:gridCol w="1904159">
                  <a:extLst>
                    <a:ext uri="{9D8B030D-6E8A-4147-A177-3AD203B41FA5}">
                      <a16:colId xmlns:a16="http://schemas.microsoft.com/office/drawing/2014/main" val="3599975662"/>
                    </a:ext>
                  </a:extLst>
                </a:gridCol>
                <a:gridCol w="1904159">
                  <a:extLst>
                    <a:ext uri="{9D8B030D-6E8A-4147-A177-3AD203B41FA5}">
                      <a16:colId xmlns:a16="http://schemas.microsoft.com/office/drawing/2014/main" val="679752938"/>
                    </a:ext>
                  </a:extLst>
                </a:gridCol>
                <a:gridCol w="1448415">
                  <a:extLst>
                    <a:ext uri="{9D8B030D-6E8A-4147-A177-3AD203B41FA5}">
                      <a16:colId xmlns:a16="http://schemas.microsoft.com/office/drawing/2014/main" val="3157320697"/>
                    </a:ext>
                  </a:extLst>
                </a:gridCol>
                <a:gridCol w="1448415">
                  <a:extLst>
                    <a:ext uri="{9D8B030D-6E8A-4147-A177-3AD203B41FA5}">
                      <a16:colId xmlns:a16="http://schemas.microsoft.com/office/drawing/2014/main" val="1019396951"/>
                    </a:ext>
                  </a:extLst>
                </a:gridCol>
                <a:gridCol w="1448415">
                  <a:extLst>
                    <a:ext uri="{9D8B030D-6E8A-4147-A177-3AD203B41FA5}">
                      <a16:colId xmlns:a16="http://schemas.microsoft.com/office/drawing/2014/main" val="77622667"/>
                    </a:ext>
                  </a:extLst>
                </a:gridCol>
                <a:gridCol w="1448415">
                  <a:extLst>
                    <a:ext uri="{9D8B030D-6E8A-4147-A177-3AD203B41FA5}">
                      <a16:colId xmlns:a16="http://schemas.microsoft.com/office/drawing/2014/main" val="1574283379"/>
                    </a:ext>
                  </a:extLst>
                </a:gridCol>
                <a:gridCol w="1448415">
                  <a:extLst>
                    <a:ext uri="{9D8B030D-6E8A-4147-A177-3AD203B41FA5}">
                      <a16:colId xmlns:a16="http://schemas.microsoft.com/office/drawing/2014/main" val="1240820230"/>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Data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WDATA</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WSTRB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WLAST</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858328"/>
                  </a:ext>
                </a:extLst>
              </a:tr>
            </a:tbl>
          </a:graphicData>
        </a:graphic>
      </p:graphicFrame>
      <p:pic>
        <p:nvPicPr>
          <p:cNvPr id="4" name="Picture 2">
            <a:extLst>
              <a:ext uri="{FF2B5EF4-FFF2-40B4-BE49-F238E27FC236}">
                <a16:creationId xmlns:a16="http://schemas.microsoft.com/office/drawing/2014/main" id="{C3324285-DA53-5744-BFD7-D2460A436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920"/>
          <a:stretch/>
        </p:blipFill>
        <p:spPr bwMode="auto">
          <a:xfrm>
            <a:off x="568442" y="3033348"/>
            <a:ext cx="6540696" cy="3824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66A8F409-BCE6-D0BB-7279-C0B70BEE7412}"/>
              </a:ext>
            </a:extLst>
          </p:cNvPr>
          <p:cNvGraphicFramePr>
            <a:graphicFrameLocks noGrp="1"/>
          </p:cNvGraphicFramePr>
          <p:nvPr>
            <p:extLst>
              <p:ext uri="{D42A27DB-BD31-4B8C-83A1-F6EECF244321}">
                <p14:modId xmlns:p14="http://schemas.microsoft.com/office/powerpoint/2010/main" val="812380998"/>
              </p:ext>
            </p:extLst>
          </p:nvPr>
        </p:nvGraphicFramePr>
        <p:xfrm>
          <a:off x="7426045" y="3149723"/>
          <a:ext cx="4345246" cy="800382"/>
        </p:xfrm>
        <a:graphic>
          <a:graphicData uri="http://schemas.openxmlformats.org/drawingml/2006/table">
            <a:tbl>
              <a:tblPr firstRow="1" bandRow="1">
                <a:tableStyleId>{5C22544A-7EE6-4342-B048-85BDC9FD1C3A}</a:tableStyleId>
              </a:tblPr>
              <a:tblGrid>
                <a:gridCol w="2172623">
                  <a:extLst>
                    <a:ext uri="{9D8B030D-6E8A-4147-A177-3AD203B41FA5}">
                      <a16:colId xmlns:a16="http://schemas.microsoft.com/office/drawing/2014/main" val="2278717981"/>
                    </a:ext>
                  </a:extLst>
                </a:gridCol>
                <a:gridCol w="2172623">
                  <a:extLst>
                    <a:ext uri="{9D8B030D-6E8A-4147-A177-3AD203B41FA5}">
                      <a16:colId xmlns:a16="http://schemas.microsoft.com/office/drawing/2014/main" val="101739522"/>
                    </a:ext>
                  </a:extLst>
                </a:gridCol>
              </a:tblGrid>
              <a:tr h="800382">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Write Response Channel Signals</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408192"/>
                  </a:ext>
                </a:extLst>
              </a:tr>
            </a:tbl>
          </a:graphicData>
        </a:graphic>
      </p:graphicFrame>
      <p:graphicFrame>
        <p:nvGraphicFramePr>
          <p:cNvPr id="7" name="表格 6">
            <a:extLst>
              <a:ext uri="{FF2B5EF4-FFF2-40B4-BE49-F238E27FC236}">
                <a16:creationId xmlns:a16="http://schemas.microsoft.com/office/drawing/2014/main" id="{C8459633-A024-491A-3B4B-FB04088BB3FA}"/>
              </a:ext>
            </a:extLst>
          </p:cNvPr>
          <p:cNvGraphicFramePr>
            <a:graphicFrameLocks noGrp="1"/>
          </p:cNvGraphicFramePr>
          <p:nvPr>
            <p:extLst>
              <p:ext uri="{D42A27DB-BD31-4B8C-83A1-F6EECF244321}">
                <p14:modId xmlns:p14="http://schemas.microsoft.com/office/powerpoint/2010/main" val="596467138"/>
              </p:ext>
            </p:extLst>
          </p:nvPr>
        </p:nvGraphicFramePr>
        <p:xfrm>
          <a:off x="7426046" y="3950105"/>
          <a:ext cx="4345245" cy="800382"/>
        </p:xfrm>
        <a:graphic>
          <a:graphicData uri="http://schemas.openxmlformats.org/drawingml/2006/table">
            <a:tbl>
              <a:tblPr firstRow="1" bandRow="1">
                <a:tableStyleId>{5C22544A-7EE6-4342-B048-85BDC9FD1C3A}</a:tableStyleId>
              </a:tblPr>
              <a:tblGrid>
                <a:gridCol w="1448415">
                  <a:extLst>
                    <a:ext uri="{9D8B030D-6E8A-4147-A177-3AD203B41FA5}">
                      <a16:colId xmlns:a16="http://schemas.microsoft.com/office/drawing/2014/main" val="1970536198"/>
                    </a:ext>
                  </a:extLst>
                </a:gridCol>
                <a:gridCol w="1448415">
                  <a:extLst>
                    <a:ext uri="{9D8B030D-6E8A-4147-A177-3AD203B41FA5}">
                      <a16:colId xmlns:a16="http://schemas.microsoft.com/office/drawing/2014/main" val="1723177031"/>
                    </a:ext>
                  </a:extLst>
                </a:gridCol>
                <a:gridCol w="1448415">
                  <a:extLst>
                    <a:ext uri="{9D8B030D-6E8A-4147-A177-3AD203B41FA5}">
                      <a16:colId xmlns:a16="http://schemas.microsoft.com/office/drawing/2014/main" val="2449203776"/>
                    </a:ext>
                  </a:extLst>
                </a:gridCol>
              </a:tblGrid>
              <a:tr h="8003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BRESP</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BREADY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21952398"/>
                  </a:ext>
                </a:extLst>
              </a:tr>
            </a:tbl>
          </a:graphicData>
        </a:graphic>
      </p:graphicFrame>
    </p:spTree>
    <p:extLst>
      <p:ext uri="{BB962C8B-B14F-4D97-AF65-F5344CB8AC3E}">
        <p14:creationId xmlns:p14="http://schemas.microsoft.com/office/powerpoint/2010/main" val="94346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4F149-40CC-C820-D86B-69529E0B32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F0680A4-4424-B1DB-2514-76B91DA9BE67}"/>
              </a:ext>
            </a:extLst>
          </p:cNvPr>
          <p:cNvGrpSpPr/>
          <p:nvPr/>
        </p:nvGrpSpPr>
        <p:grpSpPr>
          <a:xfrm>
            <a:off x="568443" y="319365"/>
            <a:ext cx="1421918" cy="400110"/>
            <a:chOff x="568442" y="319364"/>
            <a:chExt cx="1421918" cy="400111"/>
          </a:xfrm>
        </p:grpSpPr>
        <p:sp>
          <p:nvSpPr>
            <p:cNvPr id="55" name="文本框 23">
              <a:extLst>
                <a:ext uri="{FF2B5EF4-FFF2-40B4-BE49-F238E27FC236}">
                  <a16:creationId xmlns:a16="http://schemas.microsoft.com/office/drawing/2014/main" id="{B3A38F45-3DAE-8203-66C4-B5A7B2511B09}"/>
                </a:ext>
              </a:extLst>
            </p:cNvPr>
            <p:cNvSpPr txBox="1"/>
            <p:nvPr/>
          </p:nvSpPr>
          <p:spPr>
            <a:xfrm>
              <a:off x="665958" y="319364"/>
              <a:ext cx="13244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Handshake</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F2F206D-CA0D-ACE1-58E5-AD56E37B02E8}"/>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798C097-8376-03DF-07D3-21D8B9AAF131}"/>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grpSp>
        <p:nvGrpSpPr>
          <p:cNvPr id="16" name="群組 15">
            <a:extLst>
              <a:ext uri="{FF2B5EF4-FFF2-40B4-BE49-F238E27FC236}">
                <a16:creationId xmlns:a16="http://schemas.microsoft.com/office/drawing/2014/main" id="{84406420-485E-0E4E-9946-EEB4BA010315}"/>
              </a:ext>
            </a:extLst>
          </p:cNvPr>
          <p:cNvGrpSpPr/>
          <p:nvPr/>
        </p:nvGrpSpPr>
        <p:grpSpPr>
          <a:xfrm>
            <a:off x="713382" y="4541490"/>
            <a:ext cx="11360407" cy="1847464"/>
            <a:chOff x="800466" y="4410864"/>
            <a:chExt cx="11360407" cy="1847464"/>
          </a:xfrm>
        </p:grpSpPr>
        <p:pic>
          <p:nvPicPr>
            <p:cNvPr id="3" name="Picture 4">
              <a:extLst>
                <a:ext uri="{FF2B5EF4-FFF2-40B4-BE49-F238E27FC236}">
                  <a16:creationId xmlns:a16="http://schemas.microsoft.com/office/drawing/2014/main" id="{049A6C4B-D6C6-7E1C-73F5-3156CAB94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8" b="10875"/>
            <a:stretch/>
          </p:blipFill>
          <p:spPr bwMode="auto">
            <a:xfrm>
              <a:off x="800466" y="4458328"/>
              <a:ext cx="4770501" cy="180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58F3FA1F-7139-4A1B-FBD0-3B5E72991F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00" b="9234"/>
            <a:stretch/>
          </p:blipFill>
          <p:spPr bwMode="auto">
            <a:xfrm>
              <a:off x="5388796" y="4414915"/>
              <a:ext cx="3385805" cy="18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22D26BD-C6BA-4164-9D6C-01DFD91875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59" b="9547"/>
            <a:stretch/>
          </p:blipFill>
          <p:spPr bwMode="auto">
            <a:xfrm>
              <a:off x="8713476" y="4410864"/>
              <a:ext cx="3447397" cy="180000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0" name="表格 9">
            <a:extLst>
              <a:ext uri="{FF2B5EF4-FFF2-40B4-BE49-F238E27FC236}">
                <a16:creationId xmlns:a16="http://schemas.microsoft.com/office/drawing/2014/main" id="{EF20E271-B0AB-4B2F-E616-0CB9C6BBB462}"/>
              </a:ext>
            </a:extLst>
          </p:cNvPr>
          <p:cNvGraphicFramePr>
            <a:graphicFrameLocks noGrp="1"/>
          </p:cNvGraphicFramePr>
          <p:nvPr>
            <p:extLst>
              <p:ext uri="{D42A27DB-BD31-4B8C-83A1-F6EECF244321}">
                <p14:modId xmlns:p14="http://schemas.microsoft.com/office/powerpoint/2010/main" val="509116910"/>
              </p:ext>
            </p:extLst>
          </p:nvPr>
        </p:nvGraphicFramePr>
        <p:xfrm>
          <a:off x="748330" y="863381"/>
          <a:ext cx="7444506" cy="2863158"/>
        </p:xfrm>
        <a:graphic>
          <a:graphicData uri="http://schemas.openxmlformats.org/drawingml/2006/table">
            <a:tbl>
              <a:tblPr firstRow="1" bandRow="1">
                <a:tableStyleId>{5C22544A-7EE6-4342-B048-85BDC9FD1C3A}</a:tableStyleId>
              </a:tblPr>
              <a:tblGrid>
                <a:gridCol w="2233498">
                  <a:extLst>
                    <a:ext uri="{9D8B030D-6E8A-4147-A177-3AD203B41FA5}">
                      <a16:colId xmlns:a16="http://schemas.microsoft.com/office/drawing/2014/main" val="2146165581"/>
                    </a:ext>
                  </a:extLst>
                </a:gridCol>
                <a:gridCol w="2605504">
                  <a:extLst>
                    <a:ext uri="{9D8B030D-6E8A-4147-A177-3AD203B41FA5}">
                      <a16:colId xmlns:a16="http://schemas.microsoft.com/office/drawing/2014/main" val="2147858183"/>
                    </a:ext>
                  </a:extLst>
                </a:gridCol>
                <a:gridCol w="2605504">
                  <a:extLst>
                    <a:ext uri="{9D8B030D-6E8A-4147-A177-3AD203B41FA5}">
                      <a16:colId xmlns:a16="http://schemas.microsoft.com/office/drawing/2014/main" val="3296051689"/>
                    </a:ext>
                  </a:extLst>
                </a:gridCol>
              </a:tblGrid>
              <a:tr h="661973">
                <a:tc>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Transaction channel </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Handshake pair</a:t>
                      </a: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600" b="1"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938082294"/>
                  </a:ext>
                </a:extLst>
              </a:tr>
              <a:tr h="440237">
                <a:tc>
                  <a:txBody>
                    <a:bodyPr/>
                    <a:lstStyle/>
                    <a:p>
                      <a:pPr algn="ctr"/>
                      <a:r>
                        <a:rPr lang="en-US" altLang="zh-TW" sz="1600" baseline="0" dirty="0">
                          <a:latin typeface="Times New Roman" panose="02020603050405020304" pitchFamily="18" charset="0"/>
                        </a:rPr>
                        <a:t>Write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AWREADY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440237">
                <a:tc>
                  <a:txBody>
                    <a:bodyPr/>
                    <a:lstStyle/>
                    <a:p>
                      <a:pPr algn="ctr"/>
                      <a:r>
                        <a:rPr lang="en-US" altLang="zh-TW" sz="1600" baseline="0" dirty="0">
                          <a:latin typeface="Times New Roman" panose="02020603050405020304" pitchFamily="18" charset="0"/>
                        </a:rPr>
                        <a:t>Write data channel</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WVALID</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WREADY</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r h="440237">
                <a:tc>
                  <a:txBody>
                    <a:bodyPr/>
                    <a:lstStyle/>
                    <a:p>
                      <a:pPr algn="ctr"/>
                      <a:r>
                        <a:rPr lang="en-US" altLang="zh-TW" sz="1600" baseline="0" dirty="0">
                          <a:latin typeface="Times New Roman" panose="02020603050405020304" pitchFamily="18" charset="0"/>
                        </a:rPr>
                        <a:t>Write response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BREADY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7214996"/>
                  </a:ext>
                </a:extLst>
              </a:tr>
              <a:tr h="440237">
                <a:tc>
                  <a:txBody>
                    <a:bodyPr/>
                    <a:lstStyle/>
                    <a:p>
                      <a:pPr algn="ctr"/>
                      <a:r>
                        <a:rPr lang="en-US" altLang="zh-TW" sz="1600" baseline="0" dirty="0">
                          <a:latin typeface="Times New Roman" panose="02020603050405020304" pitchFamily="18" charset="0"/>
                        </a:rPr>
                        <a:t>Read address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ARREADY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586328"/>
                  </a:ext>
                </a:extLst>
              </a:tr>
              <a:tr h="440237">
                <a:tc>
                  <a:txBody>
                    <a:bodyPr/>
                    <a:lstStyle/>
                    <a:p>
                      <a:pPr algn="ctr"/>
                      <a:r>
                        <a:rPr lang="en-US" altLang="zh-TW" sz="1600" baseline="0" dirty="0">
                          <a:latin typeface="Times New Roman" panose="02020603050405020304" pitchFamily="18" charset="0"/>
                        </a:rPr>
                        <a:t>Read data channel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RVALID</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RREADY</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2016252"/>
                  </a:ext>
                </a:extLst>
              </a:tr>
            </a:tbl>
          </a:graphicData>
        </a:graphic>
      </p:graphicFrame>
      <p:graphicFrame>
        <p:nvGraphicFramePr>
          <p:cNvPr id="15" name="表格 14">
            <a:extLst>
              <a:ext uri="{FF2B5EF4-FFF2-40B4-BE49-F238E27FC236}">
                <a16:creationId xmlns:a16="http://schemas.microsoft.com/office/drawing/2014/main" id="{D0EA1FEE-6A29-AFFC-CF1B-1FCA5889866D}"/>
              </a:ext>
            </a:extLst>
          </p:cNvPr>
          <p:cNvGraphicFramePr>
            <a:graphicFrameLocks noGrp="1"/>
          </p:cNvGraphicFramePr>
          <p:nvPr>
            <p:extLst>
              <p:ext uri="{D42A27DB-BD31-4B8C-83A1-F6EECF244321}">
                <p14:modId xmlns:p14="http://schemas.microsoft.com/office/powerpoint/2010/main" val="4213793271"/>
              </p:ext>
            </p:extLst>
          </p:nvPr>
        </p:nvGraphicFramePr>
        <p:xfrm>
          <a:off x="733816" y="4202218"/>
          <a:ext cx="11269010" cy="2259304"/>
        </p:xfrm>
        <a:graphic>
          <a:graphicData uri="http://schemas.openxmlformats.org/drawingml/2006/table">
            <a:tbl>
              <a:tblPr firstRow="1" bandRow="1">
                <a:tableStyleId>{5C22544A-7EE6-4342-B048-85BDC9FD1C3A}</a:tableStyleId>
              </a:tblPr>
              <a:tblGrid>
                <a:gridCol w="1112765">
                  <a:extLst>
                    <a:ext uri="{9D8B030D-6E8A-4147-A177-3AD203B41FA5}">
                      <a16:colId xmlns:a16="http://schemas.microsoft.com/office/drawing/2014/main" val="3376448866"/>
                    </a:ext>
                  </a:extLst>
                </a:gridCol>
                <a:gridCol w="3385415">
                  <a:extLst>
                    <a:ext uri="{9D8B030D-6E8A-4147-A177-3AD203B41FA5}">
                      <a16:colId xmlns:a16="http://schemas.microsoft.com/office/drawing/2014/main" val="2146165581"/>
                    </a:ext>
                  </a:extLst>
                </a:gridCol>
                <a:gridCol w="3385415">
                  <a:extLst>
                    <a:ext uri="{9D8B030D-6E8A-4147-A177-3AD203B41FA5}">
                      <a16:colId xmlns:a16="http://schemas.microsoft.com/office/drawing/2014/main" val="2147858183"/>
                    </a:ext>
                  </a:extLst>
                </a:gridCol>
                <a:gridCol w="3385415">
                  <a:extLst>
                    <a:ext uri="{9D8B030D-6E8A-4147-A177-3AD203B41FA5}">
                      <a16:colId xmlns:a16="http://schemas.microsoft.com/office/drawing/2014/main" val="3296051689"/>
                    </a:ext>
                  </a:extLst>
                </a:gridCol>
              </a:tblGrid>
              <a:tr h="451861">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2</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Condition 3</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6597606"/>
                  </a:ext>
                </a:extLst>
              </a:tr>
              <a:tr h="1807443">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51964565"/>
                  </a:ext>
                </a:extLst>
              </a:tr>
            </a:tbl>
          </a:graphicData>
        </a:graphic>
      </p:graphicFrame>
    </p:spTree>
    <p:extLst>
      <p:ext uri="{BB962C8B-B14F-4D97-AF65-F5344CB8AC3E}">
        <p14:creationId xmlns:p14="http://schemas.microsoft.com/office/powerpoint/2010/main" val="40759788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550158" cy="400110"/>
            <a:chOff x="568442" y="319364"/>
            <a:chExt cx="155015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45264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Dependence</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2050" name="Picture 2">
            <a:extLst>
              <a:ext uri="{FF2B5EF4-FFF2-40B4-BE49-F238E27FC236}">
                <a16:creationId xmlns:a16="http://schemas.microsoft.com/office/drawing/2014/main" id="{CA9F7950-CEA3-C694-3B51-273D6949C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88" b="19272"/>
          <a:stretch/>
        </p:blipFill>
        <p:spPr bwMode="auto">
          <a:xfrm>
            <a:off x="1046769" y="4662452"/>
            <a:ext cx="4228469" cy="153448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E8E5582-645F-70B7-F60C-32B82A59CE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794"/>
          <a:stretch/>
        </p:blipFill>
        <p:spPr bwMode="auto">
          <a:xfrm>
            <a:off x="5817168" y="4113823"/>
            <a:ext cx="5991225" cy="2038680"/>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7" y="949475"/>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Write responses must occur after the completion of the last write data of the corresponding transfer</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Read data must be generated after receiving the read address signal</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Handshakes between channels must satisfy the handshake dependencies between channels</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sender's VALID signal cannot rely on the READY signal to be set</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The receiver's READY signal can be set after detecting the VALID signal is set</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960342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01C9405-1E3B-697F-F178-F6E74F37D2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9000DC6-B0B8-8234-1FEA-5973EB504D94}"/>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6842713F-CA5B-5225-4E5C-96511645A73D}"/>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09FF5F89-1A3C-7939-002F-89232BE066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4" name="Picture 2">
            <a:extLst>
              <a:ext uri="{FF2B5EF4-FFF2-40B4-BE49-F238E27FC236}">
                <a16:creationId xmlns:a16="http://schemas.microsoft.com/office/drawing/2014/main" id="{C6FBAF2C-B27F-1110-CEFF-5A76AD8CBA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1" t="1090"/>
          <a:stretch/>
        </p:blipFill>
        <p:spPr bwMode="auto">
          <a:xfrm>
            <a:off x="287079" y="1414130"/>
            <a:ext cx="5908598" cy="441974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ED3E777-0107-F05B-72A2-42A47A270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677" y="1351021"/>
            <a:ext cx="5853153" cy="4389864"/>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FAD05405-DF5D-4BFE-B823-303462047A83}"/>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31898614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0AA7AA6-FCDF-B809-5317-CDB5FD203A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C1CBF59-B1F8-DEF2-8BD4-B10AD27B34D0}"/>
              </a:ext>
            </a:extLst>
          </p:cNvPr>
          <p:cNvGrpSpPr/>
          <p:nvPr/>
        </p:nvGrpSpPr>
        <p:grpSpPr>
          <a:xfrm>
            <a:off x="568443" y="319365"/>
            <a:ext cx="836821" cy="400110"/>
            <a:chOff x="568442" y="319364"/>
            <a:chExt cx="836821" cy="400111"/>
          </a:xfrm>
        </p:grpSpPr>
        <p:sp>
          <p:nvSpPr>
            <p:cNvPr id="55" name="文本框 23">
              <a:extLst>
                <a:ext uri="{FF2B5EF4-FFF2-40B4-BE49-F238E27FC236}">
                  <a16:creationId xmlns:a16="http://schemas.microsoft.com/office/drawing/2014/main" id="{2155F152-DEC8-DBE9-2EF0-2C4E4B79A510}"/>
                </a:ext>
              </a:extLst>
            </p:cNvPr>
            <p:cNvSpPr txBox="1"/>
            <p:nvPr/>
          </p:nvSpPr>
          <p:spPr>
            <a:xfrm>
              <a:off x="665958" y="319364"/>
              <a:ext cx="73930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Burst</a:t>
              </a:r>
            </a:p>
          </p:txBody>
        </p:sp>
        <p:sp>
          <p:nvSpPr>
            <p:cNvPr id="56" name="等腰三角形 55">
              <a:extLst>
                <a:ext uri="{FF2B5EF4-FFF2-40B4-BE49-F238E27FC236}">
                  <a16:creationId xmlns:a16="http://schemas.microsoft.com/office/drawing/2014/main" id="{68658317-6A6C-7D5C-EF1D-35981D909C0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078" name="Picture 6">
            <a:extLst>
              <a:ext uri="{FF2B5EF4-FFF2-40B4-BE49-F238E27FC236}">
                <a16:creationId xmlns:a16="http://schemas.microsoft.com/office/drawing/2014/main" id="{7AB3B403-5C1D-0605-1669-B82B585885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38" b="4676"/>
          <a:stretch/>
        </p:blipFill>
        <p:spPr bwMode="auto">
          <a:xfrm>
            <a:off x="720898" y="845762"/>
            <a:ext cx="4371975" cy="441544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B12CE660-8081-3F51-69C3-B3A2A01C29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81" b="8151"/>
          <a:stretch/>
        </p:blipFill>
        <p:spPr bwMode="auto">
          <a:xfrm>
            <a:off x="5875457" y="845762"/>
            <a:ext cx="3914775" cy="2485307"/>
          </a:xfrm>
          <a:prstGeom prst="rect">
            <a:avLst/>
          </a:prstGeom>
          <a:noFill/>
          <a:extLst>
            <a:ext uri="{909E8E84-426E-40DD-AFC4-6F175D3DCCD1}">
              <a14:hiddenFill xmlns:a14="http://schemas.microsoft.com/office/drawing/2010/main">
                <a:solidFill>
                  <a:srgbClr val="FFFFFF"/>
                </a:solidFill>
              </a14:hiddenFill>
            </a:ext>
          </a:extLst>
        </p:spPr>
      </p:pic>
      <p:sp>
        <p:nvSpPr>
          <p:cNvPr id="2" name="投影片編號版面配置區 1">
            <a:extLst>
              <a:ext uri="{FF2B5EF4-FFF2-40B4-BE49-F238E27FC236}">
                <a16:creationId xmlns:a16="http://schemas.microsoft.com/office/drawing/2014/main" id="{86E448D4-5919-202E-F3D5-3AF7A3DBFF41}"/>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48211196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2381C-A840-4796-A15B-8BD42F2B187C}"/>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A88131C-DED7-7456-2433-03957AE1A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E7041ED2-14FF-65A3-E30A-07B99BC3FADC}"/>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7A04250-7FF5-4AA3-11FF-CF7885BE4A5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34D37647-4161-9E04-3211-BF6CEC4E71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8FA47E58-3FD4-7276-5CE6-87D4FC4D06BE}"/>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6A4F3D74-0E28-7B1C-297D-ED95E789267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84AFA46-0AF4-3B73-B736-688EDB01725E}"/>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CDCCA72-E351-E904-5A5D-BD23A86EEB1A}"/>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07DB3169-5C26-6D30-2DB0-FFF12C6970E1}"/>
              </a:ext>
            </a:extLst>
          </p:cNvPr>
          <p:cNvSpPr>
            <a:spLocks noGrp="1"/>
          </p:cNvSpPr>
          <p:nvPr>
            <p:ph type="sldNum" sz="quarter" idx="12"/>
          </p:nvPr>
        </p:nvSpPr>
        <p:spPr/>
        <p:txBody>
          <a:bodyPr/>
          <a:lstStyle/>
          <a:p>
            <a:fld id="{565CE74E-AB26-4998-AD42-012C4C1AD076}" type="slidenum">
              <a:rPr lang="zh-CN" altLang="en-US" smtClean="0"/>
              <a:t>76</a:t>
            </a:fld>
            <a:endParaRPr lang="zh-CN" altLang="en-US"/>
          </a:p>
        </p:txBody>
      </p:sp>
    </p:spTree>
    <p:extLst>
      <p:ext uri="{BB962C8B-B14F-4D97-AF65-F5344CB8AC3E}">
        <p14:creationId xmlns:p14="http://schemas.microsoft.com/office/powerpoint/2010/main" val="35558251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08718" cy="400110"/>
            <a:chOff x="568442" y="319364"/>
            <a:chExt cx="120871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1120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DC317FD9-8294-4A44-ADF0-099A524E8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424886014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pic>
        <p:nvPicPr>
          <p:cNvPr id="5" name="圖片 4">
            <a:extLst>
              <a:ext uri="{FF2B5EF4-FFF2-40B4-BE49-F238E27FC236}">
                <a16:creationId xmlns:a16="http://schemas.microsoft.com/office/drawing/2014/main" id="{77B3F4F3-4822-44F8-AC3A-E2EBE0B182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326181599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78606" cy="400110"/>
            <a:chOff x="568442" y="319364"/>
            <a:chExt cx="477860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8109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334865768"/>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addr_z0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a:t>
                      </a:r>
                      <a:r>
                        <a:rPr lang="en-US" altLang="zh-TW" sz="1600" baseline="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Mem</a:t>
                      </a:r>
                      <a:r>
                        <a:rPr lang="zh-TW" altLang="en-US"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we_z1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s0/s1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702617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Tree>
    <p:extLst>
      <p:ext uri="{BB962C8B-B14F-4D97-AF65-F5344CB8AC3E}">
        <p14:creationId xmlns:p14="http://schemas.microsoft.com/office/powerpoint/2010/main" val="26731760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65151" cy="400110"/>
            <a:chOff x="568442" y="319364"/>
            <a:chExt cx="316515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6763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pic>
        <p:nvPicPr>
          <p:cNvPr id="4" name="圖片 3">
            <a:extLst>
              <a:ext uri="{FF2B5EF4-FFF2-40B4-BE49-F238E27FC236}">
                <a16:creationId xmlns:a16="http://schemas.microsoft.com/office/drawing/2014/main" id="{5AA7F686-35D5-449B-A304-6ACBDED6508B}"/>
              </a:ext>
            </a:extLst>
          </p:cNvPr>
          <p:cNvPicPr>
            <a:picLocks noChangeAspect="1"/>
          </p:cNvPicPr>
          <p:nvPr/>
        </p:nvPicPr>
        <p:blipFill>
          <a:blip r:embed="rId3"/>
          <a:stretch>
            <a:fillRect/>
          </a:stretch>
        </p:blipFill>
        <p:spPr>
          <a:xfrm>
            <a:off x="1056000" y="719475"/>
            <a:ext cx="10080000" cy="5720176"/>
          </a:xfrm>
          <a:prstGeom prst="rect">
            <a:avLst/>
          </a:prstGeom>
        </p:spPr>
      </p:pic>
    </p:spTree>
    <p:extLst>
      <p:ext uri="{BB962C8B-B14F-4D97-AF65-F5344CB8AC3E}">
        <p14:creationId xmlns:p14="http://schemas.microsoft.com/office/powerpoint/2010/main" val="8449217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15448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81</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public keys A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(1)</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G_mode</a:t>
            </a:r>
            <a:r>
              <a:rPr lang="en-US" altLang="zh-TW" dirty="0">
                <a:latin typeface="Times New Roman" panose="02020603050405020304" pitchFamily="18" charset="0"/>
                <a:cs typeface="Times New Roman" panose="02020603050405020304" pitchFamily="18" charset="0"/>
              </a:rPr>
              <a:t> (SHAKE128)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A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7B9BE14-8C9E-4FEF-8BF4-CE781D025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67131"/>
            <a:ext cx="6480000" cy="3454343"/>
          </a:xfrm>
          <a:prstGeom prst="rect">
            <a:avLst/>
          </a:prstGeom>
        </p:spPr>
      </p:pic>
    </p:spTree>
    <p:extLst>
      <p:ext uri="{BB962C8B-B14F-4D97-AF65-F5344CB8AC3E}">
        <p14:creationId xmlns:p14="http://schemas.microsoft.com/office/powerpoint/2010/main" val="42479720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066855" cy="400110"/>
            <a:chOff x="568442" y="319364"/>
            <a:chExt cx="3066855"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969339"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pic>
        <p:nvPicPr>
          <p:cNvPr id="6" name="圖片 5">
            <a:extLst>
              <a:ext uri="{FF2B5EF4-FFF2-40B4-BE49-F238E27FC236}">
                <a16:creationId xmlns:a16="http://schemas.microsoft.com/office/drawing/2014/main" id="{0672A98E-DF56-4F88-BE74-7B56A62F3C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6583"/>
            <a:ext cx="10800000" cy="4925568"/>
          </a:xfrm>
          <a:prstGeom prst="rect">
            <a:avLst/>
          </a:prstGeom>
        </p:spPr>
      </p:pic>
    </p:spTree>
    <p:extLst>
      <p:ext uri="{BB962C8B-B14F-4D97-AF65-F5344CB8AC3E}">
        <p14:creationId xmlns:p14="http://schemas.microsoft.com/office/powerpoint/2010/main" val="7879273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4743596" cy="400110"/>
            <a:chOff x="568442" y="319364"/>
            <a:chExt cx="4743596"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4646080"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83</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2156780735"/>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addr_A0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we_A1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234878950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194261" cy="400110"/>
            <a:chOff x="568442" y="319364"/>
            <a:chExt cx="31942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09674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84</a:t>
            </a:fld>
            <a:endParaRPr lang="zh-CN" altLang="en-US" dirty="0"/>
          </a:p>
        </p:txBody>
      </p:sp>
      <p:pic>
        <p:nvPicPr>
          <p:cNvPr id="3" name="圖片 2">
            <a:extLst>
              <a:ext uri="{FF2B5EF4-FFF2-40B4-BE49-F238E27FC236}">
                <a16:creationId xmlns:a16="http://schemas.microsoft.com/office/drawing/2014/main" id="{AF8D96C5-85D9-4A58-89C5-C0E0EAA47071}"/>
              </a:ext>
            </a:extLst>
          </p:cNvPr>
          <p:cNvPicPr>
            <a:picLocks noChangeAspect="1"/>
          </p:cNvPicPr>
          <p:nvPr/>
        </p:nvPicPr>
        <p:blipFill>
          <a:blip r:embed="rId3"/>
          <a:stretch>
            <a:fillRect/>
          </a:stretch>
        </p:blipFill>
        <p:spPr>
          <a:xfrm>
            <a:off x="696000" y="779087"/>
            <a:ext cx="10800000" cy="4303198"/>
          </a:xfrm>
          <a:prstGeom prst="rect">
            <a:avLst/>
          </a:prstGeom>
        </p:spPr>
      </p:pic>
    </p:spTree>
    <p:extLst>
      <p:ext uri="{BB962C8B-B14F-4D97-AF65-F5344CB8AC3E}">
        <p14:creationId xmlns:p14="http://schemas.microsoft.com/office/powerpoint/2010/main" val="13556076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808241" cy="400110"/>
            <a:chOff x="568442" y="319364"/>
            <a:chExt cx="180824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710725"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85</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random vector y for computing the commitment value w = A * 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A_mode</a:t>
            </a:r>
            <a:r>
              <a:rPr lang="en-US" altLang="zh-TW" dirty="0">
                <a:latin typeface="Times New Roman" panose="02020603050405020304" pitchFamily="18" charset="0"/>
                <a:cs typeface="Times New Roman" panose="02020603050405020304" pitchFamily="18" charset="0"/>
              </a:rPr>
              <a:t> (2)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y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AABA8198-291B-419C-9BD3-A70A33AD4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684" y="3331842"/>
            <a:ext cx="6480000" cy="3389632"/>
          </a:xfrm>
          <a:prstGeom prst="rect">
            <a:avLst/>
          </a:prstGeom>
        </p:spPr>
      </p:pic>
    </p:spTree>
    <p:extLst>
      <p:ext uri="{BB962C8B-B14F-4D97-AF65-F5344CB8AC3E}">
        <p14:creationId xmlns:p14="http://schemas.microsoft.com/office/powerpoint/2010/main" val="15778646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86</a:t>
            </a:fld>
            <a:endParaRPr lang="zh-CN" altLang="en-US" dirty="0"/>
          </a:p>
        </p:txBody>
      </p:sp>
      <p:sp>
        <p:nvSpPr>
          <p:cNvPr id="7" name="文字方塊 6">
            <a:extLst>
              <a:ext uri="{FF2B5EF4-FFF2-40B4-BE49-F238E27FC236}">
                <a16:creationId xmlns:a16="http://schemas.microsoft.com/office/drawing/2014/main" id="{396C6EE7-27C6-41A2-AE20-68659E890333}"/>
              </a:ext>
            </a:extLst>
          </p:cNvPr>
          <p:cNvSpPr txBox="1"/>
          <p:nvPr/>
        </p:nvSpPr>
        <p:spPr>
          <a:xfrm>
            <a:off x="267300" y="3182044"/>
            <a:ext cx="2510624" cy="3539430"/>
          </a:xfrm>
          <a:prstGeom prst="rect">
            <a:avLst/>
          </a:prstGeom>
          <a:noFill/>
        </p:spPr>
        <p:txBody>
          <a:bodyPr wrap="none" rtlCol="0">
            <a:spAutoFit/>
          </a:bodyPr>
          <a:lstStyle/>
          <a:p>
            <a:r>
              <a:rPr lang="en-US" altLang="zh-TW" sz="1000" b="1" dirty="0">
                <a:latin typeface="Times New Roman" panose="02020603050405020304" pitchFamily="18" charset="0"/>
                <a:cs typeface="Times New Roman" panose="02020603050405020304" pitchFamily="18" charset="0"/>
              </a:rPr>
              <a:t>Sign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s_round_0_in : </a:t>
            </a:r>
          </a:p>
          <a:p>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s_round_1_in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round_0:0],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[8-1:0]}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s_round_2_in :</a:t>
            </a:r>
          </a:p>
          <a:p>
            <a:r>
              <a:rPr lang="en-US" altLang="zh-TW" sz="800" dirty="0">
                <a:latin typeface="Times New Roman" panose="02020603050405020304" pitchFamily="18" charset="0"/>
                <a:cs typeface="Times New Roman" panose="02020603050405020304" pitchFamily="18" charset="0"/>
              </a:rPr>
              <a:t>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round_1:0],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[16-1:0]}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s_round_3_in : </a:t>
            </a:r>
          </a:p>
          <a:p>
            <a:r>
              <a:rPr lang="en-US" altLang="zh-TW" sz="800" dirty="0">
                <a:latin typeface="Times New Roman" panose="02020603050405020304" pitchFamily="18" charset="0"/>
                <a:cs typeface="Times New Roman" panose="02020603050405020304" pitchFamily="18" charset="0"/>
              </a:rPr>
              <a:t>{</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[1079 - round_2:0],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[24-1:0]}</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s_round_4_in : </a:t>
            </a:r>
          </a:p>
          <a:p>
            <a:r>
              <a:rPr lang="en-US" altLang="zh-TW" sz="800" dirty="0">
                <a:latin typeface="Times New Roman" panose="02020603050405020304" pitchFamily="18" charset="0"/>
                <a:cs typeface="Times New Roman" panose="02020603050405020304" pitchFamily="18" charset="0"/>
              </a:rPr>
              <a:t>{792'd0,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[255:0], </a:t>
            </a:r>
            <a:r>
              <a:rPr lang="en-US" altLang="zh-TW" sz="800" dirty="0" err="1">
                <a:latin typeface="Times New Roman" panose="02020603050405020304" pitchFamily="18" charset="0"/>
                <a:cs typeface="Times New Roman" panose="02020603050405020304" pitchFamily="18" charset="0"/>
              </a:rPr>
              <a:t>sampler_temp</a:t>
            </a:r>
            <a:r>
              <a:rPr lang="en-US" altLang="zh-TW" sz="800" dirty="0">
                <a:latin typeface="Times New Roman" panose="02020603050405020304" pitchFamily="18" charset="0"/>
                <a:cs typeface="Times New Roman" panose="02020603050405020304" pitchFamily="18" charset="0"/>
              </a:rPr>
              <a:t>[32-1:0]}: </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st_round_0_in : </a:t>
            </a:r>
          </a:p>
          <a:p>
            <a:r>
              <a:rPr lang="en-US" altLang="zh-TW" sz="800" dirty="0">
                <a:latin typeface="Times New Roman" panose="02020603050405020304" pitchFamily="18" charset="0"/>
                <a:cs typeface="Times New Roman" panose="02020603050405020304" pitchFamily="18" charset="0"/>
              </a:rPr>
              <a:t>{{(32 - 8){1'b0}},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1088 - 8]}</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st_round_1_in : </a:t>
            </a:r>
          </a:p>
          <a:p>
            <a:r>
              <a:rPr lang="en-US" altLang="zh-TW" sz="800" dirty="0">
                <a:latin typeface="Times New Roman" panose="02020603050405020304" pitchFamily="18" charset="0"/>
                <a:cs typeface="Times New Roman" panose="02020603050405020304" pitchFamily="18" charset="0"/>
              </a:rPr>
              <a:t>{{(32 - 16){1'b0}},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1088 - 16]}</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st_round_2_in : </a:t>
            </a:r>
          </a:p>
          <a:p>
            <a:r>
              <a:rPr lang="en-US" altLang="zh-TW" sz="800" dirty="0">
                <a:latin typeface="Times New Roman" panose="02020603050405020304" pitchFamily="18" charset="0"/>
                <a:cs typeface="Times New Roman" panose="02020603050405020304" pitchFamily="18" charset="0"/>
              </a:rPr>
              <a:t>{{(32 - 24){1'b0}},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1088 - 24]}</a:t>
            </a:r>
          </a:p>
          <a:p>
            <a:endParaRPr lang="en-US" altLang="zh-TW" sz="800" dirty="0">
              <a:latin typeface="Times New Roman" panose="02020603050405020304" pitchFamily="18" charset="0"/>
              <a:cs typeface="Times New Roman" panose="02020603050405020304" pitchFamily="18" charset="0"/>
            </a:endParaRPr>
          </a:p>
          <a:p>
            <a:r>
              <a:rPr lang="en-US" altLang="zh-TW" sz="800" dirty="0">
                <a:latin typeface="Times New Roman" panose="02020603050405020304" pitchFamily="18" charset="0"/>
                <a:cs typeface="Times New Roman" panose="02020603050405020304" pitchFamily="18" charset="0"/>
              </a:rPr>
              <a:t>st_round_3_in : </a:t>
            </a:r>
          </a:p>
          <a:p>
            <a:r>
              <a:rPr lang="en-US" altLang="zh-TW" sz="800" dirty="0">
                <a:latin typeface="Times New Roman" panose="02020603050405020304" pitchFamily="18" charset="0"/>
                <a:cs typeface="Times New Roman" panose="02020603050405020304" pitchFamily="18" charset="0"/>
              </a:rPr>
              <a:t>{{(32 - 32){1'b0}}, </a:t>
            </a:r>
            <a:r>
              <a:rPr lang="en-US" altLang="zh-TW" sz="800" dirty="0" err="1">
                <a:latin typeface="Times New Roman" panose="02020603050405020304" pitchFamily="18" charset="0"/>
                <a:cs typeface="Times New Roman" panose="02020603050405020304" pitchFamily="18" charset="0"/>
              </a:rPr>
              <a:t>sampler_in</a:t>
            </a:r>
            <a:r>
              <a:rPr lang="en-US" altLang="zh-TW" sz="800" dirty="0">
                <a:latin typeface="Times New Roman" panose="02020603050405020304" pitchFamily="18" charset="0"/>
                <a:cs typeface="Times New Roman" panose="02020603050405020304" pitchFamily="18" charset="0"/>
              </a:rPr>
              <a:t>[1088 - 1: 1088 - 32]}</a:t>
            </a:r>
            <a:endParaRPr lang="zh-TW" altLang="en-US" sz="8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B68F2A3-9E3C-4A86-8E72-46C990E45C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6041" y="719475"/>
            <a:ext cx="8640000" cy="6045000"/>
          </a:xfrm>
          <a:prstGeom prst="rect">
            <a:avLst/>
          </a:prstGeom>
        </p:spPr>
      </p:pic>
    </p:spTree>
    <p:extLst>
      <p:ext uri="{BB962C8B-B14F-4D97-AF65-F5344CB8AC3E}">
        <p14:creationId xmlns:p14="http://schemas.microsoft.com/office/powerpoint/2010/main" val="140353166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87</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3047968941"/>
              </p:ext>
            </p:extLst>
          </p:nvPr>
        </p:nvGraphicFramePr>
        <p:xfrm>
          <a:off x="1602712" y="835061"/>
          <a:ext cx="8986576" cy="5647545"/>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37650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addr_y0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addr_y1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y0</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en_y1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we_y1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y1</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y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181729128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MASK</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88</a:t>
            </a:fld>
            <a:endParaRPr lang="zh-CN" altLang="en-US" dirty="0"/>
          </a:p>
        </p:txBody>
      </p:sp>
      <p:pic>
        <p:nvPicPr>
          <p:cNvPr id="4" name="圖片 3">
            <a:extLst>
              <a:ext uri="{FF2B5EF4-FFF2-40B4-BE49-F238E27FC236}">
                <a16:creationId xmlns:a16="http://schemas.microsoft.com/office/drawing/2014/main" id="{217695E9-BBCD-46A1-A9D9-2F9ADACC993A}"/>
              </a:ext>
            </a:extLst>
          </p:cNvPr>
          <p:cNvPicPr>
            <a:picLocks noChangeAspect="1"/>
          </p:cNvPicPr>
          <p:nvPr/>
        </p:nvPicPr>
        <p:blipFill>
          <a:blip r:embed="rId3"/>
          <a:stretch>
            <a:fillRect/>
          </a:stretch>
        </p:blipFill>
        <p:spPr>
          <a:xfrm>
            <a:off x="336000" y="1620143"/>
            <a:ext cx="11520000" cy="3617714"/>
          </a:xfrm>
          <a:prstGeom prst="rect">
            <a:avLst/>
          </a:prstGeom>
        </p:spPr>
      </p:pic>
    </p:spTree>
    <p:extLst>
      <p:ext uri="{BB962C8B-B14F-4D97-AF65-F5344CB8AC3E}">
        <p14:creationId xmlns:p14="http://schemas.microsoft.com/office/powerpoint/2010/main" val="153514379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89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2223942"/>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challenge </a:t>
            </a:r>
            <a:r>
              <a:rPr lang="zh-TW" altLang="en-US" dirty="0">
                <a:latin typeface="Times New Roman" panose="02020603050405020304" pitchFamily="18" charset="0"/>
                <a:cs typeface="Times New Roman" panose="02020603050405020304" pitchFamily="18" charset="0"/>
              </a:rPr>
              <a:t>𝑐</a:t>
            </a:r>
            <a:r>
              <a:rPr lang="en-US" altLang="zh-TW" dirty="0">
                <a:latin typeface="Times New Roman" panose="02020603050405020304" pitchFamily="18" charset="0"/>
                <a:cs typeface="Times New Roman" panose="02020603050405020304" pitchFamily="18" charset="0"/>
              </a:rPr>
              <a:t>c based on the commitment </a:t>
            </a:r>
            <a:r>
              <a:rPr lang="zh-TW" altLang="en-US" dirty="0">
                <a:latin typeface="Times New Roman" panose="02020603050405020304" pitchFamily="18" charset="0"/>
                <a:cs typeface="Times New Roman" panose="02020603050405020304" pitchFamily="18" charset="0"/>
              </a:rPr>
              <a:t>𝑤</a:t>
            </a:r>
            <a:r>
              <a:rPr lang="en-US" altLang="zh-TW" dirty="0">
                <a:latin typeface="Times New Roman" panose="02020603050405020304" pitchFamily="18" charset="0"/>
                <a:cs typeface="Times New Roman" panose="02020603050405020304" pitchFamily="18" charset="0"/>
              </a:rPr>
              <a:t>1 and the message to be signed, represented by </a:t>
            </a:r>
            <a:r>
              <a:rPr lang="zh-TW" altLang="en-US" dirty="0">
                <a:latin typeface="Times New Roman" panose="02020603050405020304" pitchFamily="18" charset="0"/>
                <a:cs typeface="Times New Roman" panose="02020603050405020304" pitchFamily="18" charset="0"/>
              </a:rPr>
              <a:t>𝜇</a:t>
            </a: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SIB_mode</a:t>
            </a:r>
            <a:r>
              <a:rPr lang="en-US" altLang="zh-TW" dirty="0">
                <a:latin typeface="Times New Roman" panose="02020603050405020304" pitchFamily="18" charset="0"/>
                <a:cs typeface="Times New Roman" panose="02020603050405020304" pitchFamily="18" charset="0"/>
              </a:rPr>
              <a:t> (3)</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c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58A20B5C-429C-4042-A709-F60FB643FC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259039"/>
            <a:ext cx="6480000" cy="3490659"/>
          </a:xfrm>
          <a:prstGeom prst="rect">
            <a:avLst/>
          </a:prstGeom>
        </p:spPr>
      </p:pic>
    </p:spTree>
    <p:extLst>
      <p:ext uri="{BB962C8B-B14F-4D97-AF65-F5344CB8AC3E}">
        <p14:creationId xmlns:p14="http://schemas.microsoft.com/office/powerpoint/2010/main" val="375363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90</a:t>
            </a:fld>
            <a:endParaRPr lang="zh-CN" altLang="en-US" dirty="0"/>
          </a:p>
        </p:txBody>
      </p:sp>
      <p:pic>
        <p:nvPicPr>
          <p:cNvPr id="13" name="圖片 12">
            <a:extLst>
              <a:ext uri="{FF2B5EF4-FFF2-40B4-BE49-F238E27FC236}">
                <a16:creationId xmlns:a16="http://schemas.microsoft.com/office/drawing/2014/main" id="{7DEB79C6-689D-4A21-9ED8-951A70AD5733}"/>
              </a:ext>
            </a:extLst>
          </p:cNvPr>
          <p:cNvPicPr>
            <a:picLocks noChangeAspect="1"/>
          </p:cNvPicPr>
          <p:nvPr/>
        </p:nvPicPr>
        <p:blipFill>
          <a:blip r:embed="rId3"/>
          <a:stretch>
            <a:fillRect/>
          </a:stretch>
        </p:blipFill>
        <p:spPr>
          <a:xfrm>
            <a:off x="1389993" y="804594"/>
            <a:ext cx="9412013" cy="5572903"/>
          </a:xfrm>
          <a:prstGeom prst="rect">
            <a:avLst/>
          </a:prstGeom>
        </p:spPr>
      </p:pic>
    </p:spTree>
    <p:extLst>
      <p:ext uri="{BB962C8B-B14F-4D97-AF65-F5344CB8AC3E}">
        <p14:creationId xmlns:p14="http://schemas.microsoft.com/office/powerpoint/2010/main" val="182859466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pic>
        <p:nvPicPr>
          <p:cNvPr id="14" name="圖片 13">
            <a:extLst>
              <a:ext uri="{FF2B5EF4-FFF2-40B4-BE49-F238E27FC236}">
                <a16:creationId xmlns:a16="http://schemas.microsoft.com/office/drawing/2014/main" id="{9A6D0E5F-A1EB-47D0-AF66-EE9156DC823A}"/>
              </a:ext>
            </a:extLst>
          </p:cNvPr>
          <p:cNvPicPr>
            <a:picLocks noChangeAspect="1"/>
          </p:cNvPicPr>
          <p:nvPr/>
        </p:nvPicPr>
        <p:blipFill>
          <a:blip r:embed="rId3"/>
          <a:stretch>
            <a:fillRect/>
          </a:stretch>
        </p:blipFill>
        <p:spPr>
          <a:xfrm>
            <a:off x="854390" y="1230078"/>
            <a:ext cx="3093726" cy="4103921"/>
          </a:xfrm>
          <a:prstGeom prst="rect">
            <a:avLst/>
          </a:prstGeom>
        </p:spPr>
      </p:pic>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91</a:t>
            </a:fld>
            <a:endParaRPr lang="zh-CN" altLang="en-US" dirty="0"/>
          </a:p>
        </p:txBody>
      </p:sp>
      <p:pic>
        <p:nvPicPr>
          <p:cNvPr id="4" name="圖片 3">
            <a:extLst>
              <a:ext uri="{FF2B5EF4-FFF2-40B4-BE49-F238E27FC236}">
                <a16:creationId xmlns:a16="http://schemas.microsoft.com/office/drawing/2014/main" id="{E28812A8-2274-4E38-901D-99764E7FEE2E}"/>
              </a:ext>
            </a:extLst>
          </p:cNvPr>
          <p:cNvPicPr>
            <a:picLocks noChangeAspect="1"/>
          </p:cNvPicPr>
          <p:nvPr/>
        </p:nvPicPr>
        <p:blipFill>
          <a:blip r:embed="rId4"/>
          <a:stretch>
            <a:fillRect/>
          </a:stretch>
        </p:blipFill>
        <p:spPr>
          <a:xfrm>
            <a:off x="4762049" y="971347"/>
            <a:ext cx="6716519" cy="5114050"/>
          </a:xfrm>
          <a:prstGeom prst="rect">
            <a:avLst/>
          </a:prstGeom>
        </p:spPr>
      </p:pic>
      <p:sp>
        <p:nvSpPr>
          <p:cNvPr id="5" name="矩形 4">
            <a:extLst>
              <a:ext uri="{FF2B5EF4-FFF2-40B4-BE49-F238E27FC236}">
                <a16:creationId xmlns:a16="http://schemas.microsoft.com/office/drawing/2014/main" id="{AE4B2BC1-F1AF-4486-B8D6-5114DB327F84}"/>
              </a:ext>
            </a:extLst>
          </p:cNvPr>
          <p:cNvSpPr/>
          <p:nvPr/>
        </p:nvSpPr>
        <p:spPr>
          <a:xfrm>
            <a:off x="8564880" y="4551045"/>
            <a:ext cx="2047240" cy="960756"/>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2B84158B-D689-42DB-9898-97C262A6AF30}"/>
              </a:ext>
            </a:extLst>
          </p:cNvPr>
          <p:cNvSpPr/>
          <p:nvPr/>
        </p:nvSpPr>
        <p:spPr>
          <a:xfrm>
            <a:off x="8639174" y="4293870"/>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8A3778DE-16A1-4ECB-8EDD-59AC724BDECE}"/>
              </a:ext>
            </a:extLst>
          </p:cNvPr>
          <p:cNvSpPr/>
          <p:nvPr/>
        </p:nvSpPr>
        <p:spPr>
          <a:xfrm>
            <a:off x="7840908" y="2824921"/>
            <a:ext cx="809626" cy="23812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a:extLst>
              <a:ext uri="{FF2B5EF4-FFF2-40B4-BE49-F238E27FC236}">
                <a16:creationId xmlns:a16="http://schemas.microsoft.com/office/drawing/2014/main" id="{869B2466-9BA2-4F01-9111-7F559E0EFFFD}"/>
              </a:ext>
            </a:extLst>
          </p:cNvPr>
          <p:cNvSpPr/>
          <p:nvPr/>
        </p:nvSpPr>
        <p:spPr>
          <a:xfrm>
            <a:off x="1714428" y="2448560"/>
            <a:ext cx="1516452" cy="304359"/>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a16="http://schemas.microsoft.com/office/drawing/2014/main" id="{26DDABB2-9D3B-4C05-B597-1A0FC6C37431}"/>
              </a:ext>
            </a:extLst>
          </p:cNvPr>
          <p:cNvSpPr/>
          <p:nvPr/>
        </p:nvSpPr>
        <p:spPr>
          <a:xfrm>
            <a:off x="1714428" y="418678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18389C38-8A73-4E28-9687-272B4CFD511A}"/>
              </a:ext>
            </a:extLst>
          </p:cNvPr>
          <p:cNvSpPr/>
          <p:nvPr/>
        </p:nvSpPr>
        <p:spPr>
          <a:xfrm>
            <a:off x="1714428" y="4932054"/>
            <a:ext cx="1668852" cy="304359"/>
          </a:xfrm>
          <a:prstGeom prst="rect">
            <a:avLst/>
          </a:prstGeom>
          <a:no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C88AA101-43C4-4CD1-B43A-5093C5812BC5}"/>
              </a:ext>
            </a:extLst>
          </p:cNvPr>
          <p:cNvSpPr/>
          <p:nvPr/>
        </p:nvSpPr>
        <p:spPr>
          <a:xfrm>
            <a:off x="8639174" y="3810952"/>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23">
            <a:extLst>
              <a:ext uri="{FF2B5EF4-FFF2-40B4-BE49-F238E27FC236}">
                <a16:creationId xmlns:a16="http://schemas.microsoft.com/office/drawing/2014/main" id="{9804ED6D-107D-4CBF-A96A-F529CA274D57}"/>
              </a:ext>
            </a:extLst>
          </p:cNvPr>
          <p:cNvSpPr/>
          <p:nvPr/>
        </p:nvSpPr>
        <p:spPr>
          <a:xfrm>
            <a:off x="8639174" y="5526085"/>
            <a:ext cx="809626" cy="238125"/>
          </a:xfrm>
          <a:prstGeom prst="rect">
            <a:avLst/>
          </a:prstGeom>
          <a:noFill/>
          <a:ln w="12700">
            <a:solidFill>
              <a:schemeClr val="accent5">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5" name="接點: 弧形 24">
            <a:extLst>
              <a:ext uri="{FF2B5EF4-FFF2-40B4-BE49-F238E27FC236}">
                <a16:creationId xmlns:a16="http://schemas.microsoft.com/office/drawing/2014/main" id="{A9C6B377-90FB-4DCF-929C-431BC9218184}"/>
              </a:ext>
            </a:extLst>
          </p:cNvPr>
          <p:cNvCxnSpPr>
            <a:stCxn id="24" idx="1"/>
            <a:endCxn id="23" idx="1"/>
          </p:cNvCxnSpPr>
          <p:nvPr/>
        </p:nvCxnSpPr>
        <p:spPr>
          <a:xfrm rot="10800000">
            <a:off x="8639174" y="3930016"/>
            <a:ext cx="12700" cy="1715133"/>
          </a:xfrm>
          <a:prstGeom prst="curvedConnector3">
            <a:avLst>
              <a:gd name="adj1" fmla="val 1800000"/>
            </a:avLst>
          </a:prstGeom>
          <a:ln w="12700">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接點: 弧形 26">
            <a:extLst>
              <a:ext uri="{FF2B5EF4-FFF2-40B4-BE49-F238E27FC236}">
                <a16:creationId xmlns:a16="http://schemas.microsoft.com/office/drawing/2014/main" id="{C34F95EC-C87C-428E-A5A4-599C5F60E127}"/>
              </a:ext>
            </a:extLst>
          </p:cNvPr>
          <p:cNvCxnSpPr>
            <a:stCxn id="11" idx="3"/>
            <a:endCxn id="10" idx="3"/>
          </p:cNvCxnSpPr>
          <p:nvPr/>
        </p:nvCxnSpPr>
        <p:spPr>
          <a:xfrm>
            <a:off x="8650534" y="2943984"/>
            <a:ext cx="798266" cy="1468949"/>
          </a:xfrm>
          <a:prstGeom prst="curvedConnector3">
            <a:avLst>
              <a:gd name="adj1" fmla="val 128637"/>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6809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689619" cy="400110"/>
            <a:chOff x="568442" y="319364"/>
            <a:chExt cx="168961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59210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92</a:t>
            </a:fld>
            <a:endParaRPr lang="zh-CN" altLang="en-US" dirty="0"/>
          </a:p>
        </p:txBody>
      </p:sp>
      <p:pic>
        <p:nvPicPr>
          <p:cNvPr id="10" name="圖片 9">
            <a:extLst>
              <a:ext uri="{FF2B5EF4-FFF2-40B4-BE49-F238E27FC236}">
                <a16:creationId xmlns:a16="http://schemas.microsoft.com/office/drawing/2014/main" id="{26AAE8D0-35B0-474A-B8E9-87794EFB01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46424" y="1041700"/>
            <a:ext cx="7402376" cy="4917140"/>
          </a:xfrm>
          <a:prstGeom prst="rect">
            <a:avLst/>
          </a:prstGeom>
        </p:spPr>
      </p:pic>
    </p:spTree>
    <p:extLst>
      <p:ext uri="{BB962C8B-B14F-4D97-AF65-F5344CB8AC3E}">
        <p14:creationId xmlns:p14="http://schemas.microsoft.com/office/powerpoint/2010/main" val="292350569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637268" cy="400110"/>
            <a:chOff x="568442" y="319364"/>
            <a:chExt cx="363726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539752"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93</a:t>
            </a:fld>
            <a:endParaRPr lang="zh-CN" altLang="en-US" dirty="0"/>
          </a:p>
        </p:txBody>
      </p:sp>
      <p:pic>
        <p:nvPicPr>
          <p:cNvPr id="5" name="圖片 4">
            <a:extLst>
              <a:ext uri="{FF2B5EF4-FFF2-40B4-BE49-F238E27FC236}">
                <a16:creationId xmlns:a16="http://schemas.microsoft.com/office/drawing/2014/main" id="{4358B9D5-E2A2-4B93-B57E-E855C27DF8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000" y="851295"/>
            <a:ext cx="10080000" cy="5687340"/>
          </a:xfrm>
          <a:prstGeom prst="rect">
            <a:avLst/>
          </a:prstGeom>
        </p:spPr>
      </p:pic>
    </p:spTree>
    <p:extLst>
      <p:ext uri="{BB962C8B-B14F-4D97-AF65-F5344CB8AC3E}">
        <p14:creationId xmlns:p14="http://schemas.microsoft.com/office/powerpoint/2010/main" val="415748354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5314009" cy="400110"/>
            <a:chOff x="568442" y="319364"/>
            <a:chExt cx="5314009"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21649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Module Pin Function Definition</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94</a:t>
            </a:fld>
            <a:endParaRPr lang="zh-CN" altLang="en-US" dirty="0"/>
          </a:p>
        </p:txBody>
      </p:sp>
      <p:graphicFrame>
        <p:nvGraphicFramePr>
          <p:cNvPr id="9" name="表格 8">
            <a:extLst>
              <a:ext uri="{FF2B5EF4-FFF2-40B4-BE49-F238E27FC236}">
                <a16:creationId xmlns:a16="http://schemas.microsoft.com/office/drawing/2014/main" id="{FCD20396-6B8A-4396-9D8C-AC694DC5E381}"/>
              </a:ext>
            </a:extLst>
          </p:cNvPr>
          <p:cNvGraphicFramePr>
            <a:graphicFrameLocks noGrp="1"/>
          </p:cNvGraphicFramePr>
          <p:nvPr>
            <p:extLst>
              <p:ext uri="{D42A27DB-BD31-4B8C-83A1-F6EECF244321}">
                <p14:modId xmlns:p14="http://schemas.microsoft.com/office/powerpoint/2010/main" val="184929869"/>
              </p:ext>
            </p:extLst>
          </p:nvPr>
        </p:nvGraphicFramePr>
        <p:xfrm>
          <a:off x="1602712" y="793479"/>
          <a:ext cx="8986576" cy="5271042"/>
        </p:xfrm>
        <a:graphic>
          <a:graphicData uri="http://schemas.openxmlformats.org/drawingml/2006/table">
            <a:tbl>
              <a:tblPr firstRow="1" bandRow="1">
                <a:tableStyleId>{5C22544A-7EE6-4342-B048-85BDC9FD1C3A}</a:tableStyleId>
              </a:tblPr>
              <a:tblGrid>
                <a:gridCol w="1694180">
                  <a:extLst>
                    <a:ext uri="{9D8B030D-6E8A-4147-A177-3AD203B41FA5}">
                      <a16:colId xmlns:a16="http://schemas.microsoft.com/office/drawing/2014/main" val="3145363978"/>
                    </a:ext>
                  </a:extLst>
                </a:gridCol>
                <a:gridCol w="505143">
                  <a:extLst>
                    <a:ext uri="{9D8B030D-6E8A-4147-A177-3AD203B41FA5}">
                      <a16:colId xmlns:a16="http://schemas.microsoft.com/office/drawing/2014/main" val="3288777230"/>
                    </a:ext>
                  </a:extLst>
                </a:gridCol>
                <a:gridCol w="1043305">
                  <a:extLst>
                    <a:ext uri="{9D8B030D-6E8A-4147-A177-3AD203B41FA5}">
                      <a16:colId xmlns:a16="http://schemas.microsoft.com/office/drawing/2014/main" val="2851598383"/>
                    </a:ext>
                  </a:extLst>
                </a:gridCol>
                <a:gridCol w="5743948">
                  <a:extLst>
                    <a:ext uri="{9D8B030D-6E8A-4147-A177-3AD203B41FA5}">
                      <a16:colId xmlns:a16="http://schemas.microsoft.com/office/drawing/2014/main" val="3392649446"/>
                    </a:ext>
                  </a:extLst>
                </a:gridCol>
              </a:tblGrid>
              <a:tr h="37650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Pin name</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I/O</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Bit length</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02867784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clk</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系統時脈</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reset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系統同步重置信號</a:t>
                      </a: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sampler_in_ready</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模組資料準備好的指示信號</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sampler_in</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1344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sampler_squeeze</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和</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Keack</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模組要求</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squeeze</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一組新的輸入資料</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4598505"/>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next_element</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該</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element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取樣完畢的指示信號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(j[8])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0803716"/>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rPr>
                        <a:t>ci</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取樣的資料輸出通道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0030610"/>
                  </a:ext>
                </a:extLst>
              </a:tr>
              <a:tr h="376503">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addr_ci</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addr_cj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取樣的位址輸出通道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7109754"/>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59023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ci</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8348420"/>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en_ci</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6308323"/>
                  </a:ext>
                </a:extLst>
              </a:tr>
              <a:tr h="3765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kern="1200" dirty="0" err="1">
                          <a:solidFill>
                            <a:schemeClr val="dk1"/>
                          </a:solidFill>
                          <a:effectLst/>
                          <a:latin typeface="Times New Roman" panose="02020603050405020304" pitchFamily="18" charset="0"/>
                          <a:ea typeface="+mn-ea"/>
                          <a:cs typeface="Times New Roman" panose="02020603050405020304" pitchFamily="18" charset="0"/>
                        </a:rPr>
                        <a:t>we_cj</a:t>
                      </a:r>
                      <a:endParaRPr lang="en-US" altLang="zh-TW"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cj</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取樣的寫入致能信號 </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連接</a:t>
                      </a: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Data_Mem</a:t>
                      </a:r>
                      <a:r>
                        <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中</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 Mem)</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6760282"/>
                  </a:ext>
                </a:extLst>
              </a:tr>
            </a:tbl>
          </a:graphicData>
        </a:graphic>
      </p:graphicFrame>
    </p:spTree>
    <p:extLst>
      <p:ext uri="{BB962C8B-B14F-4D97-AF65-F5344CB8AC3E}">
        <p14:creationId xmlns:p14="http://schemas.microsoft.com/office/powerpoint/2010/main" val="415201915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764674" cy="400110"/>
            <a:chOff x="568442" y="319364"/>
            <a:chExt cx="3764674"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667158"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Timing Diagram</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95</a:t>
            </a:fld>
            <a:endParaRPr lang="zh-CN" altLang="en-US" dirty="0"/>
          </a:p>
        </p:txBody>
      </p:sp>
      <p:pic>
        <p:nvPicPr>
          <p:cNvPr id="3" name="圖片 2">
            <a:extLst>
              <a:ext uri="{FF2B5EF4-FFF2-40B4-BE49-F238E27FC236}">
                <a16:creationId xmlns:a16="http://schemas.microsoft.com/office/drawing/2014/main" id="{7E20EB6A-A8FC-4792-B4CC-13EBB46C25D1}"/>
              </a:ext>
            </a:extLst>
          </p:cNvPr>
          <p:cNvPicPr>
            <a:picLocks noChangeAspect="1"/>
          </p:cNvPicPr>
          <p:nvPr/>
        </p:nvPicPr>
        <p:blipFill>
          <a:blip r:embed="rId3"/>
          <a:stretch>
            <a:fillRect/>
          </a:stretch>
        </p:blipFill>
        <p:spPr>
          <a:xfrm>
            <a:off x="720898" y="1141820"/>
            <a:ext cx="10800000" cy="4574359"/>
          </a:xfrm>
          <a:prstGeom prst="rect">
            <a:avLst/>
          </a:prstGeom>
        </p:spPr>
      </p:pic>
    </p:spTree>
    <p:extLst>
      <p:ext uri="{BB962C8B-B14F-4D97-AF65-F5344CB8AC3E}">
        <p14:creationId xmlns:p14="http://schemas.microsoft.com/office/powerpoint/2010/main" val="374715694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3454461" cy="400110"/>
            <a:chOff x="568442" y="319364"/>
            <a:chExt cx="3454461"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335694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How to Use a Testing Platform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96</a:t>
            </a:fld>
            <a:endParaRPr lang="zh-CN" altLang="en-US" dirty="0"/>
          </a:p>
        </p:txBody>
      </p:sp>
      <p:sp>
        <p:nvSpPr>
          <p:cNvPr id="7" name="文字方塊 6">
            <a:extLst>
              <a:ext uri="{FF2B5EF4-FFF2-40B4-BE49-F238E27FC236}">
                <a16:creationId xmlns:a16="http://schemas.microsoft.com/office/drawing/2014/main" id="{4D5FDC22-C034-4D59-9F05-F178268C03C8}"/>
              </a:ext>
            </a:extLst>
          </p:cNvPr>
          <p:cNvSpPr txBox="1"/>
          <p:nvPr/>
        </p:nvSpPr>
        <p:spPr>
          <a:xfrm>
            <a:off x="720898" y="779087"/>
            <a:ext cx="11075867" cy="6101927"/>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Folder Structure :</a:t>
            </a:r>
            <a:br>
              <a:rPr lang="en-US" altLang="zh-TW" dirty="0">
                <a:latin typeface="Times New Roman" panose="02020603050405020304" pitchFamily="18" charset="0"/>
                <a:cs typeface="Times New Roman" panose="02020603050405020304" pitchFamily="18" charset="0"/>
              </a:rPr>
            </a:br>
            <a:r>
              <a:rPr lang="en-US" altLang="zh-TW" dirty="0" err="1">
                <a:latin typeface="Times New Roman" panose="02020603050405020304" pitchFamily="18" charset="0"/>
                <a:cs typeface="Times New Roman" panose="02020603050405020304" pitchFamily="18" charset="0"/>
              </a:rPr>
              <a:t>ML_DSA_syn</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rPr>
              <a:t>Module_Test_py</a:t>
            </a:r>
            <a:r>
              <a:rPr lang="en-US" altLang="zh-TW"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module_name</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(ex.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ExpandA</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SampleInBall</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File :</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test data from ML_DSA_44_excellent_final_clean.py</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module_name_testbench_golden.txt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Compare with the Memory storage results in the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rPr>
              <a:t>module_name_testbench_test_code.txt </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Generate Verilog for </a:t>
            </a:r>
            <a:r>
              <a:rPr lang="en-US" altLang="zh-TW" dirty="0" err="1">
                <a:latin typeface="Times New Roman" panose="02020603050405020304" pitchFamily="18" charset="0"/>
                <a:cs typeface="Times New Roman" panose="02020603050405020304" pitchFamily="18" charset="0"/>
                <a:sym typeface="Wingdings" panose="05000000000000000000" pitchFamily="2" charset="2"/>
              </a:rPr>
              <a:t>TestBench</a:t>
            </a:r>
            <a:r>
              <a:rPr lang="en-US" altLang="zh-TW" dirty="0">
                <a:latin typeface="Times New Roman" panose="02020603050405020304" pitchFamily="18" charset="0"/>
                <a:cs typeface="Times New Roman" panose="02020603050405020304" pitchFamily="18" charset="0"/>
                <a:sym typeface="Wingdings" panose="05000000000000000000" pitchFamily="2" charset="2"/>
              </a:rPr>
              <a:t> testing from module_name.py</a:t>
            </a:r>
          </a:p>
          <a:p>
            <a:pPr marL="800100" lvl="1" indent="-342900">
              <a:lnSpc>
                <a:spcPct val="200000"/>
              </a:lnSpc>
              <a:buFont typeface="+mj-lt"/>
              <a:buAutoNum type="arabicPeriod"/>
            </a:pPr>
            <a:r>
              <a:rPr lang="en-US" altLang="zh-TW" dirty="0">
                <a:latin typeface="Times New Roman" panose="02020603050405020304" pitchFamily="18" charset="0"/>
                <a:cs typeface="Times New Roman" panose="02020603050405020304" pitchFamily="18" charset="0"/>
                <a:sym typeface="Wingdings" panose="05000000000000000000" pitchFamily="2" charset="2"/>
              </a:rPr>
              <a:t>module_name.py  Main test Python file</a:t>
            </a:r>
            <a:br>
              <a:rPr lang="en-US" altLang="zh-TW" dirty="0">
                <a:latin typeface="Times New Roman" panose="02020603050405020304" pitchFamily="18" charset="0"/>
                <a:cs typeface="Times New Roman" panose="02020603050405020304" pitchFamily="18" charset="0"/>
              </a:rPr>
            </a:br>
            <a:br>
              <a:rPr lang="en-US" altLang="zh-TW" dirty="0">
                <a:latin typeface="Times New Roman" panose="02020603050405020304" pitchFamily="18" charset="0"/>
                <a:cs typeface="Times New Roman" panose="02020603050405020304" pitchFamily="18" charset="0"/>
              </a:rPr>
            </a:b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EB67576-E41E-4065-87FA-9883B3392C24}"/>
              </a:ext>
            </a:extLst>
          </p:cNvPr>
          <p:cNvPicPr>
            <a:picLocks noChangeAspect="1"/>
          </p:cNvPicPr>
          <p:nvPr/>
        </p:nvPicPr>
        <p:blipFill>
          <a:blip r:embed="rId3"/>
          <a:stretch>
            <a:fillRect/>
          </a:stretch>
        </p:blipFill>
        <p:spPr>
          <a:xfrm>
            <a:off x="1102191" y="5083949"/>
            <a:ext cx="3864448" cy="1424880"/>
          </a:xfrm>
          <a:prstGeom prst="rect">
            <a:avLst/>
          </a:prstGeom>
        </p:spPr>
      </p:pic>
      <p:pic>
        <p:nvPicPr>
          <p:cNvPr id="5" name="圖片 4">
            <a:extLst>
              <a:ext uri="{FF2B5EF4-FFF2-40B4-BE49-F238E27FC236}">
                <a16:creationId xmlns:a16="http://schemas.microsoft.com/office/drawing/2014/main" id="{5CA79DFE-A2D5-4F35-82FB-48AB9ACB7247}"/>
              </a:ext>
            </a:extLst>
          </p:cNvPr>
          <p:cNvPicPr>
            <a:picLocks noChangeAspect="1"/>
          </p:cNvPicPr>
          <p:nvPr/>
        </p:nvPicPr>
        <p:blipFill>
          <a:blip r:embed="rId4"/>
          <a:stretch>
            <a:fillRect/>
          </a:stretch>
        </p:blipFill>
        <p:spPr>
          <a:xfrm>
            <a:off x="5178955" y="5021932"/>
            <a:ext cx="1502771" cy="1486897"/>
          </a:xfrm>
          <a:prstGeom prst="rect">
            <a:avLst/>
          </a:prstGeom>
        </p:spPr>
      </p:pic>
      <p:pic>
        <p:nvPicPr>
          <p:cNvPr id="6" name="圖片 5">
            <a:extLst>
              <a:ext uri="{FF2B5EF4-FFF2-40B4-BE49-F238E27FC236}">
                <a16:creationId xmlns:a16="http://schemas.microsoft.com/office/drawing/2014/main" id="{4F78CE25-0DBC-4A3C-A558-1D8BF4C90F84}"/>
              </a:ext>
            </a:extLst>
          </p:cNvPr>
          <p:cNvPicPr>
            <a:picLocks noChangeAspect="1"/>
          </p:cNvPicPr>
          <p:nvPr/>
        </p:nvPicPr>
        <p:blipFill>
          <a:blip r:embed="rId5"/>
          <a:stretch>
            <a:fillRect/>
          </a:stretch>
        </p:blipFill>
        <p:spPr>
          <a:xfrm>
            <a:off x="6894042" y="4955356"/>
            <a:ext cx="2182372" cy="1553473"/>
          </a:xfrm>
          <a:prstGeom prst="rect">
            <a:avLst/>
          </a:prstGeom>
        </p:spPr>
      </p:pic>
      <p:pic>
        <p:nvPicPr>
          <p:cNvPr id="8" name="圖片 7">
            <a:extLst>
              <a:ext uri="{FF2B5EF4-FFF2-40B4-BE49-F238E27FC236}">
                <a16:creationId xmlns:a16="http://schemas.microsoft.com/office/drawing/2014/main" id="{D5248A2A-7C15-4700-A2F5-5F6624D5709C}"/>
              </a:ext>
            </a:extLst>
          </p:cNvPr>
          <p:cNvPicPr>
            <a:picLocks noChangeAspect="1"/>
          </p:cNvPicPr>
          <p:nvPr/>
        </p:nvPicPr>
        <p:blipFill>
          <a:blip r:embed="rId6"/>
          <a:stretch>
            <a:fillRect/>
          </a:stretch>
        </p:blipFill>
        <p:spPr>
          <a:xfrm>
            <a:off x="9288730" y="4576852"/>
            <a:ext cx="2182372" cy="1902448"/>
          </a:xfrm>
          <a:prstGeom prst="rect">
            <a:avLst/>
          </a:prstGeom>
        </p:spPr>
      </p:pic>
    </p:spTree>
    <p:extLst>
      <p:ext uri="{BB962C8B-B14F-4D97-AF65-F5344CB8AC3E}">
        <p14:creationId xmlns:p14="http://schemas.microsoft.com/office/powerpoint/2010/main" val="169051430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7E88904-1E76-1CD6-22DC-07E68B5DACB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4D697D55-F824-A66D-FFA1-249B60742A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7F46F87-0DC9-AC92-0C48-E743160B0109}"/>
              </a:ext>
            </a:extLst>
          </p:cNvPr>
          <p:cNvSpPr txBox="1"/>
          <p:nvPr/>
        </p:nvSpPr>
        <p:spPr>
          <a:xfrm>
            <a:off x="3764150"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MACC</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05F1C13B-75C3-C595-91A0-5DE0943CC9A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9CB4F692-F05E-7664-622F-B81C1E39CA3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52ED1C7-EA46-F185-124C-9B5CCABDF85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2866ED-4C6A-A6E6-4ACD-47356326503C}"/>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B3A0D80-A78D-D97C-7C80-915F3F2D3094}"/>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32032EA1-A002-CCF9-C75D-A90C012ADFC4}"/>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40B045A9-6D9C-60DB-0AC5-AC8F954A9CCF}"/>
              </a:ext>
            </a:extLst>
          </p:cNvPr>
          <p:cNvSpPr>
            <a:spLocks noGrp="1"/>
          </p:cNvSpPr>
          <p:nvPr>
            <p:ph type="sldNum" sz="quarter" idx="12"/>
          </p:nvPr>
        </p:nvSpPr>
        <p:spPr/>
        <p:txBody>
          <a:bodyPr/>
          <a:lstStyle/>
          <a:p>
            <a:fld id="{565CE74E-AB26-4998-AD42-012C4C1AD076}" type="slidenum">
              <a:rPr lang="zh-CN" altLang="en-US" smtClean="0"/>
              <a:t>97</a:t>
            </a:fld>
            <a:endParaRPr lang="zh-CN" altLang="en-US"/>
          </a:p>
        </p:txBody>
      </p:sp>
    </p:spTree>
    <p:extLst>
      <p:ext uri="{BB962C8B-B14F-4D97-AF65-F5344CB8AC3E}">
        <p14:creationId xmlns:p14="http://schemas.microsoft.com/office/powerpoint/2010/main" val="57449409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BAFCE5C-1B03-F896-419A-63501EDFF85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93389F2-9C5E-A03D-A1C5-DE3C1370ABBC}"/>
              </a:ext>
            </a:extLst>
          </p:cNvPr>
          <p:cNvGrpSpPr/>
          <p:nvPr/>
        </p:nvGrpSpPr>
        <p:grpSpPr>
          <a:xfrm>
            <a:off x="568443" y="319365"/>
            <a:ext cx="3489791" cy="400110"/>
            <a:chOff x="568442" y="319364"/>
            <a:chExt cx="3489791" cy="400111"/>
          </a:xfrm>
        </p:grpSpPr>
        <p:sp>
          <p:nvSpPr>
            <p:cNvPr id="55" name="文本框 23">
              <a:extLst>
                <a:ext uri="{FF2B5EF4-FFF2-40B4-BE49-F238E27FC236}">
                  <a16:creationId xmlns:a16="http://schemas.microsoft.com/office/drawing/2014/main" id="{16471840-B855-03FA-EE9C-2B6C7D43EF08}"/>
                </a:ext>
              </a:extLst>
            </p:cNvPr>
            <p:cNvSpPr txBox="1"/>
            <p:nvPr/>
          </p:nvSpPr>
          <p:spPr>
            <a:xfrm>
              <a:off x="665958" y="319364"/>
              <a:ext cx="3392275"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MACC (Multiply-Accumulate)</a:t>
              </a:r>
            </a:p>
          </p:txBody>
        </p:sp>
        <p:sp>
          <p:nvSpPr>
            <p:cNvPr id="56" name="等腰三角形 55">
              <a:extLst>
                <a:ext uri="{FF2B5EF4-FFF2-40B4-BE49-F238E27FC236}">
                  <a16:creationId xmlns:a16="http://schemas.microsoft.com/office/drawing/2014/main" id="{E30A6CC6-492B-4995-0B03-F88746B257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AB7C64-8736-779A-24B6-2ECFB1FAD06E}"/>
              </a:ext>
            </a:extLst>
          </p:cNvPr>
          <p:cNvSpPr>
            <a:spLocks noGrp="1"/>
          </p:cNvSpPr>
          <p:nvPr>
            <p:ph type="sldNum" sz="quarter" idx="12"/>
          </p:nvPr>
        </p:nvSpPr>
        <p:spPr/>
        <p:txBody>
          <a:bodyPr/>
          <a:lstStyle/>
          <a:p>
            <a:fld id="{565CE74E-AB26-4998-AD42-012C4C1AD076}" type="slidenum">
              <a:rPr lang="zh-CN" altLang="en-US" smtClean="0"/>
              <a:t>98</a:t>
            </a:fld>
            <a:endParaRPr lang="zh-CN" altLang="en-US" dirty="0"/>
          </a:p>
        </p:txBody>
      </p:sp>
      <p:sp>
        <p:nvSpPr>
          <p:cNvPr id="8" name="文字方塊 7">
            <a:extLst>
              <a:ext uri="{FF2B5EF4-FFF2-40B4-BE49-F238E27FC236}">
                <a16:creationId xmlns:a16="http://schemas.microsoft.com/office/drawing/2014/main" id="{9245A0B4-CE54-B642-5358-E244DE1D9BC3}"/>
              </a:ext>
            </a:extLst>
          </p:cNvPr>
          <p:cNvSpPr txBox="1"/>
          <p:nvPr/>
        </p:nvSpPr>
        <p:spPr>
          <a:xfrm>
            <a:off x="720898" y="779087"/>
            <a:ext cx="9784763" cy="2777940"/>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Sample the required private keys s1 and s2 from the equation t = A * s1 + s2</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mode selection in the Sampler module is set to </a:t>
            </a:r>
            <a:r>
              <a:rPr lang="en-US" altLang="zh-TW" dirty="0" err="1">
                <a:latin typeface="Times New Roman" panose="02020603050405020304" pitchFamily="18" charset="0"/>
                <a:cs typeface="Times New Roman" panose="02020603050405020304" pitchFamily="18" charset="0"/>
              </a:rPr>
              <a:t>S_mode</a:t>
            </a:r>
            <a:r>
              <a:rPr lang="en-US" altLang="zh-TW" dirty="0">
                <a:latin typeface="Times New Roman" panose="02020603050405020304" pitchFamily="18" charset="0"/>
                <a:cs typeface="Times New Roman" panose="02020603050405020304" pitchFamily="18" charset="0"/>
              </a:rPr>
              <a:t> (0)</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input sampled data is obtained through the </a:t>
            </a:r>
            <a:r>
              <a:rPr lang="en-US" altLang="zh-TW" dirty="0" err="1">
                <a:latin typeface="Times New Roman" panose="02020603050405020304" pitchFamily="18" charset="0"/>
                <a:cs typeface="Times New Roman" panose="02020603050405020304" pitchFamily="18" charset="0"/>
              </a:rPr>
              <a:t>H_mode</a:t>
            </a:r>
            <a:r>
              <a:rPr lang="en-US" altLang="zh-TW" dirty="0">
                <a:latin typeface="Times New Roman" panose="02020603050405020304" pitchFamily="18" charset="0"/>
                <a:cs typeface="Times New Roman" panose="02020603050405020304" pitchFamily="18" charset="0"/>
              </a:rPr>
              <a:t> (SHAKE256) in the Keccak module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output sampled data is stored in the s0 or s1 memory of </a:t>
            </a:r>
            <a:r>
              <a:rPr lang="en-US" altLang="zh-TW" dirty="0" err="1">
                <a:latin typeface="Times New Roman" panose="02020603050405020304" pitchFamily="18" charset="0"/>
                <a:cs typeface="Times New Roman" panose="02020603050405020304" pitchFamily="18" charset="0"/>
              </a:rPr>
              <a:t>Data_Mem</a:t>
            </a:r>
            <a:r>
              <a:rPr lang="en-US" altLang="zh-TW" dirty="0">
                <a:latin typeface="Times New Roman" panose="02020603050405020304" pitchFamily="18" charset="0"/>
                <a:cs typeface="Times New Roman" panose="02020603050405020304" pitchFamily="18" charset="0"/>
              </a:rPr>
              <a:t>, controlled by </a:t>
            </a:r>
            <a:r>
              <a:rPr lang="en-US" altLang="zh-TW" dirty="0" err="1">
                <a:latin typeface="Times New Roman" panose="02020603050405020304" pitchFamily="18" charset="0"/>
                <a:cs typeface="Times New Roman" panose="02020603050405020304" pitchFamily="18" charset="0"/>
              </a:rPr>
              <a:t>mem_sel</a:t>
            </a:r>
            <a:r>
              <a:rPr lang="en-US" altLang="zh-TW" dirty="0">
                <a:latin typeface="Times New Roman" panose="02020603050405020304" pitchFamily="18" charset="0"/>
                <a:cs typeface="Times New Roman" panose="02020603050405020304" pitchFamily="18" charset="0"/>
              </a:rPr>
              <a:t> and </a:t>
            </a:r>
            <a:r>
              <a:rPr lang="en-US" altLang="zh-TW" dirty="0" err="1">
                <a:latin typeface="Times New Roman" panose="02020603050405020304" pitchFamily="18" charset="0"/>
                <a:cs typeface="Times New Roman" panose="02020603050405020304" pitchFamily="18" charset="0"/>
              </a:rPr>
              <a:t>s_sel</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F8356694-A3C8-76A7-92AA-38D3835BE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9" y="3357668"/>
            <a:ext cx="6480000" cy="3380604"/>
          </a:xfrm>
          <a:prstGeom prst="rect">
            <a:avLst/>
          </a:prstGeom>
        </p:spPr>
      </p:pic>
    </p:spTree>
    <p:extLst>
      <p:ext uri="{BB962C8B-B14F-4D97-AF65-F5344CB8AC3E}">
        <p14:creationId xmlns:p14="http://schemas.microsoft.com/office/powerpoint/2010/main" val="140156930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0EB9F71-DFDB-D72C-DC6B-4321F78E3A9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8E4EA21-F365-51D8-F924-D8EF445C61CD}"/>
              </a:ext>
            </a:extLst>
          </p:cNvPr>
          <p:cNvGrpSpPr/>
          <p:nvPr/>
        </p:nvGrpSpPr>
        <p:grpSpPr>
          <a:xfrm>
            <a:off x="568443" y="319365"/>
            <a:ext cx="3037744" cy="400110"/>
            <a:chOff x="568442" y="319364"/>
            <a:chExt cx="3037744" cy="400111"/>
          </a:xfrm>
        </p:grpSpPr>
        <p:sp>
          <p:nvSpPr>
            <p:cNvPr id="55" name="文本框 23">
              <a:extLst>
                <a:ext uri="{FF2B5EF4-FFF2-40B4-BE49-F238E27FC236}">
                  <a16:creationId xmlns:a16="http://schemas.microsoft.com/office/drawing/2014/main" id="{E4A43588-C74D-6166-BF58-50553756613C}"/>
                </a:ext>
              </a:extLst>
            </p:cNvPr>
            <p:cNvSpPr txBox="1"/>
            <p:nvPr/>
          </p:nvSpPr>
          <p:spPr>
            <a:xfrm>
              <a:off x="665958" y="319364"/>
              <a:ext cx="2940228" cy="400111"/>
            </a:xfrm>
            <a:prstGeom prst="rect">
              <a:avLst/>
            </a:prstGeom>
            <a:noFill/>
          </p:spPr>
          <p:txBody>
            <a:bodyPr wrap="none" rtlCol="0">
              <a:spAutoFit/>
            </a:bodyPr>
            <a:lstStyle/>
            <a:p>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 Block Diagram</a:t>
              </a:r>
            </a:p>
          </p:txBody>
        </p:sp>
        <p:sp>
          <p:nvSpPr>
            <p:cNvPr id="56" name="等腰三角形 55">
              <a:extLst>
                <a:ext uri="{FF2B5EF4-FFF2-40B4-BE49-F238E27FC236}">
                  <a16:creationId xmlns:a16="http://schemas.microsoft.com/office/drawing/2014/main" id="{38C7A484-1E9A-2478-C54A-15D19B64FC6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43EBC09-43A4-02C5-D092-4132F9E98AE0}"/>
              </a:ext>
            </a:extLst>
          </p:cNvPr>
          <p:cNvSpPr>
            <a:spLocks noGrp="1"/>
          </p:cNvSpPr>
          <p:nvPr>
            <p:ph type="sldNum" sz="quarter" idx="12"/>
          </p:nvPr>
        </p:nvSpPr>
        <p:spPr/>
        <p:txBody>
          <a:bodyPr/>
          <a:lstStyle/>
          <a:p>
            <a:fld id="{565CE74E-AB26-4998-AD42-012C4C1AD076}" type="slidenum">
              <a:rPr lang="zh-CN" altLang="en-US" smtClean="0"/>
              <a:t>99</a:t>
            </a:fld>
            <a:endParaRPr lang="zh-CN" altLang="en-US" dirty="0"/>
          </a:p>
        </p:txBody>
      </p:sp>
      <p:pic>
        <p:nvPicPr>
          <p:cNvPr id="5" name="圖片 4">
            <a:extLst>
              <a:ext uri="{FF2B5EF4-FFF2-40B4-BE49-F238E27FC236}">
                <a16:creationId xmlns:a16="http://schemas.microsoft.com/office/drawing/2014/main" id="{B132ACA9-9D04-D595-9A19-11A2B6A56E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163836"/>
            <a:ext cx="10800000" cy="4930435"/>
          </a:xfrm>
          <a:prstGeom prst="rect">
            <a:avLst/>
          </a:prstGeom>
        </p:spPr>
      </p:pic>
    </p:spTree>
    <p:extLst>
      <p:ext uri="{BB962C8B-B14F-4D97-AF65-F5344CB8AC3E}">
        <p14:creationId xmlns:p14="http://schemas.microsoft.com/office/powerpoint/2010/main" val="57114656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26284</TotalTime>
  <Words>15804</Words>
  <Application>Microsoft Office PowerPoint</Application>
  <PresentationFormat>寬螢幕</PresentationFormat>
  <Paragraphs>6573</Paragraphs>
  <Slides>112</Slides>
  <Notes>112</Notes>
  <HiddenSlides>12</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112</vt:i4>
      </vt:variant>
    </vt:vector>
  </HeadingPairs>
  <TitlesOfParts>
    <vt:vector size="128" baseType="lpstr">
      <vt:lpstr>-apple-system</vt:lpstr>
      <vt:lpstr>Microsoft YaHei</vt:lpstr>
      <vt:lpstr>Microsoft YaHei</vt:lpstr>
      <vt:lpstr>Roboto</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337</cp:revision>
  <dcterms:created xsi:type="dcterms:W3CDTF">2015-05-05T08:02:14Z</dcterms:created>
  <dcterms:modified xsi:type="dcterms:W3CDTF">2025-03-17T03:05:34Z</dcterms:modified>
</cp:coreProperties>
</file>

<file path=docProps/thumbnail.jpeg>
</file>